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4"/>
    <p:sldMasterId id="2147483806" r:id="rId5"/>
  </p:sldMasterIdLst>
  <p:notesMasterIdLst>
    <p:notesMasterId r:id="rId82"/>
  </p:notesMasterIdLst>
  <p:sldIdLst>
    <p:sldId id="258" r:id="rId6"/>
    <p:sldId id="259" r:id="rId7"/>
    <p:sldId id="260" r:id="rId8"/>
    <p:sldId id="261" r:id="rId9"/>
    <p:sldId id="294" r:id="rId10"/>
    <p:sldId id="295" r:id="rId11"/>
    <p:sldId id="296" r:id="rId12"/>
    <p:sldId id="297" r:id="rId13"/>
    <p:sldId id="298" r:id="rId14"/>
    <p:sldId id="299" r:id="rId15"/>
    <p:sldId id="262" r:id="rId16"/>
    <p:sldId id="269" r:id="rId17"/>
    <p:sldId id="272" r:id="rId18"/>
    <p:sldId id="273" r:id="rId19"/>
    <p:sldId id="26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12" r:id="rId28"/>
    <p:sldId id="281" r:id="rId29"/>
    <p:sldId id="300" r:id="rId30"/>
    <p:sldId id="301" r:id="rId31"/>
    <p:sldId id="313" r:id="rId32"/>
    <p:sldId id="302" r:id="rId33"/>
    <p:sldId id="303" r:id="rId34"/>
    <p:sldId id="304" r:id="rId35"/>
    <p:sldId id="305" r:id="rId36"/>
    <p:sldId id="270" r:id="rId37"/>
    <p:sldId id="264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71" r:id="rId47"/>
    <p:sldId id="265" r:id="rId48"/>
    <p:sldId id="266" r:id="rId49"/>
    <p:sldId id="323" r:id="rId50"/>
    <p:sldId id="267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8" r:id="rId60"/>
    <p:sldId id="330" r:id="rId61"/>
    <p:sldId id="324" r:id="rId62"/>
    <p:sldId id="329" r:id="rId63"/>
    <p:sldId id="331" r:id="rId64"/>
    <p:sldId id="332" r:id="rId65"/>
    <p:sldId id="333" r:id="rId66"/>
    <p:sldId id="327" r:id="rId67"/>
    <p:sldId id="336" r:id="rId68"/>
    <p:sldId id="325" r:id="rId69"/>
    <p:sldId id="334" r:id="rId70"/>
    <p:sldId id="335" r:id="rId71"/>
    <p:sldId id="326" r:id="rId72"/>
    <p:sldId id="322" r:id="rId73"/>
    <p:sldId id="337" r:id="rId74"/>
    <p:sldId id="338" r:id="rId75"/>
    <p:sldId id="339" r:id="rId76"/>
    <p:sldId id="341" r:id="rId77"/>
    <p:sldId id="268" r:id="rId78"/>
    <p:sldId id="342" r:id="rId79"/>
    <p:sldId id="343" r:id="rId80"/>
    <p:sldId id="344" r:id="rId81"/>
  </p:sldIdLst>
  <p:sldSz cx="20307300" cy="11430000"/>
  <p:notesSz cx="6858000" cy="9144000"/>
  <p:embeddedFontLst>
    <p:embeddedFont>
      <p:font typeface="Pretendard" panose="02000503000000020004" pitchFamily="2" charset="-127"/>
      <p:regular r:id="rId83"/>
      <p:bold r:id="rId84"/>
    </p:embeddedFont>
    <p:embeddedFont>
      <p:font typeface="Pretendard Medium" panose="02000603000000020004" pitchFamily="2" charset="-127"/>
      <p:regular r:id="rId85"/>
    </p:embeddedFont>
    <p:embeddedFont>
      <p:font typeface="Pretendard SemiBold" panose="02000703000000020004" pitchFamily="2" charset="-127"/>
      <p:regular r:id="rId86"/>
      <p:bold r:id="rId87"/>
    </p:embeddedFont>
    <p:embeddedFont>
      <p:font typeface="Cambria Math" panose="02040503050406030204" pitchFamily="18" charset="0"/>
      <p:regular r:id="rId88"/>
    </p:embeddedFont>
    <p:embeddedFont>
      <p:font typeface="Elice DX Neolli OTF Bold" panose="020B0600000101010101" pitchFamily="34" charset="-127"/>
      <p:bold r:id="rId89"/>
    </p:embeddedFont>
    <p:embeddedFont>
      <p:font typeface="Elice DX Neolli OTF Medium" panose="020B0600000101010101" pitchFamily="34" charset="-127"/>
      <p:regular r:id="rId90"/>
    </p:embeddedFont>
    <p:embeddedFont>
      <p:font typeface="Gowun Dodum" pitchFamily="2" charset="-127"/>
      <p:regular r:id="rId91"/>
    </p:embeddedFont>
    <p:embeddedFont>
      <p:font typeface="Roboto" panose="02000000000000000000" pitchFamily="2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6FF"/>
    <a:srgbClr val="FB2B4D"/>
    <a:srgbClr val="230054"/>
    <a:srgbClr val="4700A8"/>
    <a:srgbClr val="6700E6"/>
    <a:srgbClr val="7126F4"/>
    <a:srgbClr val="804DFF"/>
    <a:srgbClr val="8E6CFF"/>
    <a:srgbClr val="AA8DFF"/>
    <a:srgbClr val="C6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85" autoAdjust="0"/>
    <p:restoredTop sz="96327"/>
  </p:normalViewPr>
  <p:slideViewPr>
    <p:cSldViewPr snapToGrid="0">
      <p:cViewPr varScale="1">
        <p:scale>
          <a:sx n="116" d="100"/>
          <a:sy n="116" d="100"/>
        </p:scale>
        <p:origin x="208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0" d="100"/>
          <a:sy n="150" d="100"/>
        </p:scale>
        <p:origin x="49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5.fntdata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1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FC463-10DC-2E49-AC54-D539C30AA2DE}" type="datetimeFigureOut">
              <a:rPr kumimoji="1" lang="ko-Kore-KR" altLang="en-US" smtClean="0"/>
              <a:t>8/17/24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7579C-40D3-F447-9BBB-AFE894E532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72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AFE5722-40AB-635B-F191-67F7BD6C9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1893" y="7075994"/>
            <a:ext cx="17303512" cy="855667"/>
          </a:xfrm>
          <a:prstGeom prst="snip2DiagRect">
            <a:avLst/>
          </a:prstGeom>
          <a:noFill/>
          <a:ln w="88900" cap="sq">
            <a:solidFill>
              <a:schemeClr val="accent4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C2F08BF-7E9B-4721-869F-EDA6AA8ED7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894" y="3167542"/>
            <a:ext cx="17303512" cy="26934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800" b="1" i="0" baseline="0">
                <a:solidFill>
                  <a:schemeClr val="tx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1523025" rtl="0" eaLnBrk="1" fontAlgn="auto" latinLnBrk="1" hangingPunct="1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대주제</a:t>
            </a:r>
          </a:p>
        </p:txBody>
      </p:sp>
      <p:sp>
        <p:nvSpPr>
          <p:cNvPr id="10" name="텍스트 개체 틀 15">
            <a:extLst>
              <a:ext uri="{FF2B5EF4-FFF2-40B4-BE49-F238E27FC236}">
                <a16:creationId xmlns:a16="http://schemas.microsoft.com/office/drawing/2014/main" id="{B070DD11-A6C2-1F24-706B-13D0DD0EA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894" y="1797273"/>
            <a:ext cx="17303512" cy="9892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교육 기관명</a:t>
            </a:r>
            <a:endParaRPr lang="en-US" altLang="ko-KR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848D02E-FE1C-0C81-FEE2-58A03B9EDA61}"/>
              </a:ext>
            </a:extLst>
          </p:cNvPr>
          <p:cNvCxnSpPr>
            <a:cxnSpLocks/>
          </p:cNvCxnSpPr>
          <p:nvPr userDrawn="1"/>
        </p:nvCxnSpPr>
        <p:spPr>
          <a:xfrm>
            <a:off x="1501894" y="3120987"/>
            <a:ext cx="173035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7531A5E2-D304-6AC5-CCC6-0C326592A4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74678" y="7124649"/>
            <a:ext cx="16757944" cy="8070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소주제</a:t>
            </a:r>
          </a:p>
        </p:txBody>
      </p:sp>
    </p:spTree>
    <p:extLst>
      <p:ext uri="{BB962C8B-B14F-4D97-AF65-F5344CB8AC3E}">
        <p14:creationId xmlns:p14="http://schemas.microsoft.com/office/powerpoint/2010/main" val="99726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89BCF08B-FFED-A890-3C69-B1ACFBB595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3086" y="1589283"/>
            <a:ext cx="19321130" cy="203678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요약</a:t>
            </a:r>
            <a:r>
              <a:rPr kumimoji="1" lang="ko-KR" altLang="en-US" dirty="0"/>
              <a:t>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CB8A93CE-7232-5AD5-F986-0BD10C8FE5F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2B1309E-1EB8-C0DF-3699-A6E1704691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F82CACC-1B41-A8CF-23FB-3672ABA2EB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36D66C1F-EF46-76F8-69DA-A75DA954080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D2E4A99-FAC2-59AD-2F5A-4B00ECADD2C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440BB0A-8B03-F2E7-D834-44C6B4F6754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E26E65C9-C77C-8C7E-68C1-D51CCCB28D6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083" y="3838811"/>
            <a:ext cx="19321129" cy="5719697"/>
          </a:xfrm>
          <a:prstGeom prst="rect">
            <a:avLst/>
          </a:prstGeom>
        </p:spPr>
        <p:txBody>
          <a:bodyPr/>
          <a:lstStyle>
            <a:lvl1pPr>
              <a:defRPr lang="en-US" altLang="ko-KR" sz="36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  <a:lvl2pPr>
              <a:defRPr lang="en-US" altLang="ko-KR" sz="32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2pPr>
            <a:lvl3pPr>
              <a:defRPr lang="en-US" altLang="ko-KR" sz="28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3pPr>
            <a:lvl4pPr>
              <a:defRPr lang="en-US" altLang="ko-KR" sz="2400" dirty="0" smtClean="0">
                <a:solidFill>
                  <a:schemeClr val="bg1"/>
                </a:solidFill>
              </a:defRPr>
            </a:lvl4pPr>
            <a:lvl5pPr>
              <a:defRPr lang="ko-Kore-KR" altLang="en-US" sz="24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설명을</a:t>
            </a:r>
            <a:r>
              <a:rPr kumimoji="1" lang="ko-KR" altLang="en-US"/>
              <a:t> 입력하세요</a:t>
            </a:r>
            <a:endParaRPr kumimoji="1"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74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150771C6-B63E-5524-CC00-FD01484BC0C1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3085" y="1609343"/>
            <a:ext cx="7929104" cy="79291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이미지를 넣어주세요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82218134-3E22-F5E1-B895-D7ED36790B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12266" y="1609342"/>
            <a:ext cx="11001949" cy="7929103"/>
          </a:xfrm>
          <a:prstGeom prst="rect">
            <a:avLst/>
          </a:prstGeom>
        </p:spPr>
        <p:txBody>
          <a:bodyPr/>
          <a:lstStyle>
            <a:lvl1pPr>
              <a:defRPr lang="ko-KR" altLang="en-US" sz="36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  <a:lvl2pPr>
              <a:defRPr lang="ko-KR" altLang="en-US" sz="32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2pPr>
            <a:lvl3pPr>
              <a:defRPr lang="ko-KR" altLang="en-US" sz="28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3pPr>
            <a:lvl4pPr>
              <a:defRPr lang="ko-KR" altLang="en-US" sz="2400" dirty="0" smtClean="0">
                <a:solidFill>
                  <a:schemeClr val="bg1"/>
                </a:solidFill>
              </a:defRPr>
            </a:lvl4pPr>
            <a:lvl5pPr>
              <a:defRPr lang="ko-KR" altLang="en-US" sz="24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E1385D3-2F1A-9882-A570-751F1D8228F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6179521F-E485-23BB-BC2C-F4BB7BFADC8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23C6177-21A2-3ACB-5012-AB08CCB471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E0B758E-AC1A-B68D-2BAD-E61E7B79FDE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CEB5ACD-F2AB-3DDD-DAC1-7126D2B74D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1F3268BC-7EA4-A8CB-9C2C-3BE870DAEB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1032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25399B35-E50A-3AF1-A20F-9E08ED306B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4" y="7470561"/>
            <a:ext cx="9432670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9C236498-E2E4-D313-FF3C-9A15A0FCC36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3086" y="1609344"/>
            <a:ext cx="9432670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B8F7A141-859E-5882-66F5-80CC62DAF8CE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0381544" y="1609344"/>
            <a:ext cx="9432670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C97DE00-5764-707B-915D-17BD58DB6CE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DE6E6047-54CE-D1BB-D054-12CEE1AAF6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DD4B2549-2321-23ED-F2FB-9382CE1FD8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4082586-50D0-8226-B465-71D2C96D22A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9F99102-D8D7-E961-4B9C-36AF5B81F7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D31832FF-C034-C9BA-48F0-95E1CDD126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6317A984-47AA-BB8D-09AD-6D63364EC6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378064" y="7470561"/>
            <a:ext cx="9432670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3746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D60CFB7A-030A-82D3-951E-CC35ACF1624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50D7315-D814-2DC6-8379-1BCA6C237D9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999B8BD-4E4F-AB13-6DD7-CC759F3E7C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292D547-0D6B-B0F7-0AD3-F6E60667D20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D6944A5-1D8D-2106-A1D0-88EE87B448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478A4195-4C28-655A-E63A-248187EE0FD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E20AAF92-B03B-B7DE-5A82-35E5354C16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5" y="7470561"/>
            <a:ext cx="6132702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0F61536F-79AB-468F-8AFF-0B7347C55F2C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3087" y="1609344"/>
            <a:ext cx="6132702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2E48E3FD-0C57-E635-8512-F1962283873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7087300" y="1609344"/>
            <a:ext cx="6132702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A8547F10-3CDA-6C91-66AD-B6E787EF57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87299" y="7470561"/>
            <a:ext cx="6132702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E1055A8B-16E1-1443-EFBA-1380F077C81F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13681513" y="1609344"/>
            <a:ext cx="6132702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8B2FCF36-C3A8-579A-B94A-2FB7E6E948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681513" y="7470561"/>
            <a:ext cx="6132702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71567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8C6594C-3D50-3E99-952C-52E2C76F7C0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3225DEA1-5FEA-0F02-CD39-29B0AC1687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D258C68-5FAF-BE62-D0C5-BDCB00CA98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FCB1E4E-309A-0C60-4606-A8529A4EF3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A657B14-98EB-9FFA-9EF5-B168BD7AF4C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EF7B90B1-7DBB-EA34-4EC7-81EE3C45E4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72E2ED2-ED78-11DD-80AA-A4620A85FA8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3084" y="1609344"/>
            <a:ext cx="19321129" cy="792910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>
                <a:solidFill>
                  <a:schemeClr val="accent2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수업</a:t>
            </a:r>
            <a:r>
              <a:rPr kumimoji="1" lang="ko-KR" altLang="en-US" dirty="0"/>
              <a:t> 요약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5904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3BA806B-EA25-6C5F-5E2E-9BE7924EC5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77441" y="2263020"/>
            <a:ext cx="13765212" cy="8992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기사 제목을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848D73-9381-0B17-5EE8-FF7DAE79D87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402BC570-AEF4-09FB-A899-4837F006D95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8E55135-5E0F-600C-7F3A-464CF2FBD1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0F30E6-A6C4-8503-DC98-91B3B1CD7E9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802530A1-DA96-C8EC-24DE-2EEE0CDEC51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0883AE46-B78B-5DEF-8A2A-03657330667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CAD58CE3-A5BF-69D6-68A0-1F28F6A6F40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377441" y="3445656"/>
            <a:ext cx="13765212" cy="56788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엘리스가 최근 출시한 개발자 채용을 돕는 플랫폼인 엘리스웍스는 기업이 개발자를 신속하고 효과적으로 채용할 수 있도록 서류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코딩 테스트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화상 면접 기능을 올인원으로 지원한다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김 대표는 “엘리스웍스 코딩 테스트는 기업 맞춤형으로 구성해 개발자 역량과 전문성을 정확하게 평가할 수 있다”고 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 인공지능</a:t>
            </a:r>
            <a:r>
              <a:rPr kumimoji="1" lang="en-US" altLang="ko-KR" dirty="0"/>
              <a:t>(</a:t>
            </a:r>
            <a:r>
              <a:rPr kumimoji="1" lang="en" altLang="ko-KR" dirty="0"/>
              <a:t>AI) </a:t>
            </a:r>
            <a:r>
              <a:rPr kumimoji="1" lang="ko-KR" altLang="en-US" dirty="0"/>
              <a:t>면접 자동 분석 리포트 기능도 추가해 지원자에 대한 자세한 분석 서비스도 제공한다는 계획이다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채용 이후에도 기업이 자사 개발자를 가르칠 수 있도록 교육 프로그램도 개발 중이다</a:t>
            </a:r>
            <a:r>
              <a:rPr kumimoji="1" lang="en-US" altLang="ko-KR" dirty="0"/>
              <a:t>.</a:t>
            </a:r>
          </a:p>
          <a:p>
            <a:pPr lvl="0"/>
            <a:endParaRPr kumimoji="1" lang="en-US" altLang="ko-KR" dirty="0"/>
          </a:p>
          <a:p>
            <a:pPr lvl="0"/>
            <a:r>
              <a:rPr kumimoji="1" lang="ko-KR" altLang="en-US" dirty="0"/>
              <a:t>김 대표는 앞으로 코딩 교육 방식이 직접 강의보단 현업 개발자들이 틈을 내 참여하는 온라인 플랫폼이 대세가 될 것이라고 밝혔다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그는 “현재 개발자 교육시장에 수강생을 풀타임으로 가르칠 수 있는 인력은 거의 없다”며 “현업 개발자들이 퇴근 후 </a:t>
            </a:r>
            <a:r>
              <a:rPr kumimoji="1" lang="en-US" altLang="ko-KR" dirty="0"/>
              <a:t>8~10</a:t>
            </a:r>
            <a:r>
              <a:rPr kumimoji="1" lang="ko-KR" altLang="en-US" dirty="0"/>
              <a:t>시 강의하고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질의응답은 여유 시간에 하는 방식으로 운영할 계획”이라고 했다</a:t>
            </a:r>
            <a:r>
              <a:rPr kumimoji="1" lang="en-US" altLang="ko-KR" dirty="0"/>
              <a:t>.</a:t>
            </a:r>
          </a:p>
          <a:p>
            <a:pPr lvl="0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4955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2589875" y="2807342"/>
            <a:ext cx="3031743" cy="303174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864137" y="4123341"/>
            <a:ext cx="582301" cy="39974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74454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629B4AC3-3ED6-BA55-E821-80A27E2256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74454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ED890AE1-FC96-F305-1837-DA99EDEB67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033A2B1-F1DB-2862-DAB8-260A69BAB98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A37CFF28-41D0-A6A4-1F70-61D7BD1B12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76AFDA5-B038-6612-D24C-6BE88AFF7E0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4EEC1CC-55AD-B19E-C994-BC18F40A7026}"/>
              </a:ext>
            </a:extLst>
          </p:cNvPr>
          <p:cNvSpPr/>
          <p:nvPr userDrawn="1"/>
        </p:nvSpPr>
        <p:spPr>
          <a:xfrm>
            <a:off x="6606062" y="2807342"/>
            <a:ext cx="3031743" cy="303174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B1052DA1-843F-C9A4-FFA0-438230367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790641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9B57CB65-CE05-F6AA-6D39-B11C1AF4835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790641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62A83D3C-8D56-CC41-2210-A7FBBF57E961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880324" y="4123342"/>
            <a:ext cx="582301" cy="39974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B8632C-FBE3-4EE4-5957-F1EF10D203D3}"/>
              </a:ext>
            </a:extLst>
          </p:cNvPr>
          <p:cNvSpPr/>
          <p:nvPr userDrawn="1"/>
        </p:nvSpPr>
        <p:spPr>
          <a:xfrm>
            <a:off x="10568461" y="2807342"/>
            <a:ext cx="3031743" cy="303174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4A7034AA-6835-5C1F-06A8-6CB104E81A35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3842723" y="4123341"/>
            <a:ext cx="582301" cy="39974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74FB39BE-64E6-39DA-A5A3-A369D8068B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753040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1C08AEB7-BBB0-68F4-0497-DD18A6F2DD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753040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4570386-56F1-FCD6-0528-6F364A409326}"/>
              </a:ext>
            </a:extLst>
          </p:cNvPr>
          <p:cNvSpPr/>
          <p:nvPr userDrawn="1"/>
        </p:nvSpPr>
        <p:spPr>
          <a:xfrm>
            <a:off x="14584648" y="2807342"/>
            <a:ext cx="3031743" cy="303174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0F062AD-73E3-6BBE-6362-2AD052453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4769227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380B1AF2-0615-0A57-D34C-0ABDA07D533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4769227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D1B38E-7E79-B87B-55BA-83D197EA86AB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BF63D2B1-C031-0D5E-B901-7AC3DC1C9CF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17086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79C56679-55FA-5B57-BA65-9B5E893A2445}"/>
              </a:ext>
            </a:extLst>
          </p:cNvPr>
          <p:cNvSpPr/>
          <p:nvPr userDrawn="1"/>
        </p:nvSpPr>
        <p:spPr>
          <a:xfrm>
            <a:off x="10605380" y="3549242"/>
            <a:ext cx="2986880" cy="2986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CA8B3C2-E461-F2CA-4BC4-555FAC9D1A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75835" y="3697746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2751368" y="3556112"/>
            <a:ext cx="2986880" cy="2986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49C371-AC6B-1391-A934-1DCE81575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7916" y="6996919"/>
            <a:ext cx="17551468" cy="835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36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프로세스에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941282" y="4877233"/>
            <a:ext cx="534056" cy="3666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51F0FB-354D-185F-486A-2B9C97CBCAC2}"/>
              </a:ext>
            </a:extLst>
          </p:cNvPr>
          <p:cNvSpPr/>
          <p:nvPr userDrawn="1"/>
        </p:nvSpPr>
        <p:spPr>
          <a:xfrm>
            <a:off x="6678374" y="3568184"/>
            <a:ext cx="2986880" cy="2986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549A64B0-FED7-1D03-6B26-1F8255B5B50C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3848275" y="4853229"/>
            <a:ext cx="534056" cy="3666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E6A91D-0102-5247-B4FC-01C460B3E0A4}"/>
              </a:ext>
            </a:extLst>
          </p:cNvPr>
          <p:cNvSpPr/>
          <p:nvPr userDrawn="1"/>
        </p:nvSpPr>
        <p:spPr>
          <a:xfrm>
            <a:off x="14532387" y="3556112"/>
            <a:ext cx="2986880" cy="2986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901358" y="3703741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739B01A7-D3C3-8A33-CFEF-4EC41D0B50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680016" y="3703741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D2996FA-69C9-3FD5-9434-21C4914587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32886" y="3703741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E8C21C0D-1944-A857-D22D-07D9C6FEE8B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917376" y="4853229"/>
            <a:ext cx="534056" cy="3666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D19E3D-731F-1ABC-8468-8CCAF98762D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3F4EE131-D22A-9238-0BE5-17E41798C9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30FCB147-4AC1-59D7-AA78-B691495CAA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394512-C338-9907-50A2-0EA3EE862A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0E282FB5-4D3F-333F-04FE-F3CA39CE190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A666B41-8C62-2A5F-3A26-C3A1127626F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48989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3055088" y="3567450"/>
            <a:ext cx="3563109" cy="35631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49C371-AC6B-1391-A934-1DCE81575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4721" y="7427026"/>
            <a:ext cx="14197491" cy="761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32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프로세스에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7288601" y="5166880"/>
            <a:ext cx="432000" cy="29656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51F0FB-354D-185F-486A-2B9C97CBCAC2}"/>
              </a:ext>
            </a:extLst>
          </p:cNvPr>
          <p:cNvSpPr/>
          <p:nvPr userDrawn="1"/>
        </p:nvSpPr>
        <p:spPr>
          <a:xfrm>
            <a:off x="8372095" y="3567450"/>
            <a:ext cx="3563109" cy="35631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549A64B0-FED7-1D03-6B26-1F8255B5B50C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2586698" y="5166880"/>
            <a:ext cx="432000" cy="29656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E6A91D-0102-5247-B4FC-01C460B3E0A4}"/>
              </a:ext>
            </a:extLst>
          </p:cNvPr>
          <p:cNvSpPr/>
          <p:nvPr userDrawn="1"/>
        </p:nvSpPr>
        <p:spPr>
          <a:xfrm>
            <a:off x="13689103" y="3567450"/>
            <a:ext cx="3563109" cy="35631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27499" y="3720567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  <a:r>
              <a:rPr kumimoji="1" lang="ko-KR" altLang="en-US" dirty="0"/>
              <a:t>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739B01A7-D3C3-8A33-CFEF-4EC41D0B50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76086" y="3737500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  <a:r>
              <a:rPr kumimoji="1" lang="en-US" altLang="ko-Kore-KR" dirty="0"/>
              <a:t> c</a:t>
            </a:r>
            <a:endParaRPr kumimoji="1" lang="ko-Kore-KR" altLang="en-US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D2996FA-69C9-3FD5-9434-21C4914587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44206" y="3737500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  <a:r>
              <a:rPr kumimoji="1" lang="en-US" altLang="ko-Kore-KR" dirty="0"/>
              <a:t> B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AE8AF78-4132-6AB9-37C8-C18A7A5761E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84ED4696-F7B5-9D30-31AB-C5888B0DCE8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61237CE8-8B94-D238-4B03-5FE74E036A4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3B2A7E8-6040-EFDE-D5BE-05B3F05B5A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9ADBFD9-3BE0-5D21-BCC2-7E5033E439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45ACE91B-0984-1CEA-00B6-F10F67C7C0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9715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6635CD91-4B09-4DBD-CB96-39BCB286521F}"/>
              </a:ext>
            </a:extLst>
          </p:cNvPr>
          <p:cNvSpPr/>
          <p:nvPr userDrawn="1"/>
        </p:nvSpPr>
        <p:spPr>
          <a:xfrm>
            <a:off x="13033788" y="3604524"/>
            <a:ext cx="4366314" cy="436631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53584A-77CE-E0B1-6F0E-BF429DCF163D}"/>
              </a:ext>
            </a:extLst>
          </p:cNvPr>
          <p:cNvSpPr/>
          <p:nvPr userDrawn="1"/>
        </p:nvSpPr>
        <p:spPr>
          <a:xfrm>
            <a:off x="8064084" y="3616333"/>
            <a:ext cx="4366314" cy="436631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EDF9DE-8EA4-9F7B-95BF-C90DAE8EF7D7}"/>
              </a:ext>
            </a:extLst>
          </p:cNvPr>
          <p:cNvSpPr/>
          <p:nvPr userDrawn="1"/>
        </p:nvSpPr>
        <p:spPr>
          <a:xfrm>
            <a:off x="3094383" y="3616333"/>
            <a:ext cx="4366314" cy="436631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F2809F1F-0343-EC4F-4B82-7900A61D42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4382" y="5095336"/>
            <a:ext cx="4366314" cy="922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343A68B2-46F0-C511-24D1-0F1B345A5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94380" y="6066755"/>
            <a:ext cx="4366314" cy="9158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703FF78D-35F8-03CD-3553-F04529B44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64081" y="5095336"/>
            <a:ext cx="4366314" cy="922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7F8387FF-C54C-B40B-9F62-A79266A4F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64079" y="6066755"/>
            <a:ext cx="4366314" cy="9158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FA9D2E68-1494-A8C3-1EC9-D5B8B97DC9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033787" y="5095336"/>
            <a:ext cx="4366314" cy="922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490917D8-4EAC-B0C6-C68C-74702ECAA4F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033785" y="6066755"/>
            <a:ext cx="4366314" cy="9158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9D452946-7187-D12D-5A96-F4EE2B11214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620B1025-A44A-4D6F-0843-21F52A8CCA8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30230229-B539-7DB9-7687-76E987D434C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A4F2188-9660-B4B3-9A68-5C1785B8CD5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6A51927-9401-C547-B097-1BC81E76807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96B5F48-6000-1F54-E6B1-8564F31905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812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E44351-2AB3-A25B-ECAD-AA5E083EE12B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EE547C-9FA1-7A08-BCEB-575383A458A8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05C7D1-951A-92F2-6E1F-A3011864EE0E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  <p:sp>
        <p:nvSpPr>
          <p:cNvPr id="5" name="텍스트 개체 틀 15">
            <a:extLst>
              <a:ext uri="{FF2B5EF4-FFF2-40B4-BE49-F238E27FC236}">
                <a16:creationId xmlns:a16="http://schemas.microsoft.com/office/drawing/2014/main" id="{973E20BE-2A51-E8B5-31F0-710C1E6AC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9260" y="2001079"/>
            <a:ext cx="14988780" cy="732472"/>
          </a:xfrm>
          <a:prstGeom prst="rect">
            <a:avLst/>
          </a:prstGeom>
          <a:solidFill>
            <a:schemeClr val="accent4"/>
          </a:solidFill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00 </a:t>
            </a:r>
            <a:r>
              <a:rPr lang="ko-KR" altLang="en-US" dirty="0"/>
              <a:t>렉쳐명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078C3-C1ED-041D-200B-7F98F4FA0BEC}"/>
              </a:ext>
            </a:extLst>
          </p:cNvPr>
          <p:cNvSpPr txBox="1"/>
          <p:nvPr userDrawn="1"/>
        </p:nvSpPr>
        <p:spPr>
          <a:xfrm>
            <a:off x="1382626" y="2093845"/>
            <a:ext cx="1139742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32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rPr>
              <a:t>목차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AE67195-A94D-808B-85A9-F51EE8601DBA}"/>
              </a:ext>
            </a:extLst>
          </p:cNvPr>
          <p:cNvCxnSpPr>
            <a:cxnSpLocks/>
          </p:cNvCxnSpPr>
          <p:nvPr userDrawn="1"/>
        </p:nvCxnSpPr>
        <p:spPr>
          <a:xfrm>
            <a:off x="1501894" y="3147491"/>
            <a:ext cx="1730351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15">
            <a:extLst>
              <a:ext uri="{FF2B5EF4-FFF2-40B4-BE49-F238E27FC236}">
                <a16:creationId xmlns:a16="http://schemas.microsoft.com/office/drawing/2014/main" id="{058282D6-AEC5-5BA2-9675-C10C71728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894" y="3485321"/>
            <a:ext cx="17303512" cy="6135754"/>
          </a:xfrm>
          <a:prstGeom prst="rect">
            <a:avLst/>
          </a:prstGeom>
          <a:solidFill>
            <a:schemeClr val="accent4"/>
          </a:solidFill>
        </p:spPr>
        <p:txBody>
          <a:bodyPr anchor="t"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9571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19D418-EF0B-3611-052A-1BE4914344D4}"/>
              </a:ext>
            </a:extLst>
          </p:cNvPr>
          <p:cNvSpPr/>
          <p:nvPr userDrawn="1"/>
        </p:nvSpPr>
        <p:spPr>
          <a:xfrm>
            <a:off x="3347226" y="2698117"/>
            <a:ext cx="3847404" cy="15655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1546288-7A01-FE31-A663-B619B73A7FA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347227" y="4596189"/>
            <a:ext cx="3847676" cy="4530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1" lang="ko-Kore-KR" altLang="en-US" sz="28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6CF661-629D-9F40-1798-96DC2F6AB4AF}"/>
              </a:ext>
            </a:extLst>
          </p:cNvPr>
          <p:cNvSpPr/>
          <p:nvPr userDrawn="1"/>
        </p:nvSpPr>
        <p:spPr>
          <a:xfrm>
            <a:off x="8356017" y="2698117"/>
            <a:ext cx="3848044" cy="15655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39A6FA0A-5056-BFB2-FFBA-A4A2DE728FE4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355559" y="4596189"/>
            <a:ext cx="3847676" cy="4530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1" lang="ko-Kore-KR" altLang="en-US" sz="28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945A1F-D457-FD0D-5944-BDE1E4F7F70B}"/>
              </a:ext>
            </a:extLst>
          </p:cNvPr>
          <p:cNvSpPr/>
          <p:nvPr userDrawn="1"/>
        </p:nvSpPr>
        <p:spPr>
          <a:xfrm>
            <a:off x="13365449" y="2698117"/>
            <a:ext cx="3848044" cy="15655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7EE4E6B-9698-F0ED-E606-1C4871BF66A7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365360" y="4596189"/>
            <a:ext cx="3847676" cy="4530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1" lang="ko-Kore-KR" altLang="en-US" sz="28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31F3BB-97AB-8AA2-2F9C-EDB93B066E80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3347226" y="2698117"/>
            <a:ext cx="3847472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4039F73B-FAAD-A437-6A52-B448E7AEC48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3365359" y="2698117"/>
            <a:ext cx="3847676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2" name="텍스트 개체 틀 7">
            <a:extLst>
              <a:ext uri="{FF2B5EF4-FFF2-40B4-BE49-F238E27FC236}">
                <a16:creationId xmlns:a16="http://schemas.microsoft.com/office/drawing/2014/main" id="{08650E01-4158-15FF-81CC-AF1D5DD8ED0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355559" y="2698117"/>
            <a:ext cx="3847677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3" name="삼각형 32">
            <a:extLst>
              <a:ext uri="{FF2B5EF4-FFF2-40B4-BE49-F238E27FC236}">
                <a16:creationId xmlns:a16="http://schemas.microsoft.com/office/drawing/2014/main" id="{6EDC87AB-FCFA-28E0-BCC8-A2CD2670D12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7558497" y="6362485"/>
            <a:ext cx="432000" cy="29656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56958117-26BD-605B-8EAE-8EEAD77729E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2568908" y="6387047"/>
            <a:ext cx="432000" cy="29656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7BF0EA08-2667-EFD6-1315-114A6FD5A4B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FA13B343-8CFF-96AC-7935-0350AA983C1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221E601D-FE60-F479-3B16-39A86F2D79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049DC8A-CA0A-4047-6BDE-82DD5F81E8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C51C420-AC7A-5264-587F-1BA91CFCF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74B2549-9B36-C156-6420-7DB059BF6E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1438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C0FCD7-3369-816C-0A7F-CE990DF35621}"/>
              </a:ext>
            </a:extLst>
          </p:cNvPr>
          <p:cNvGrpSpPr/>
          <p:nvPr userDrawn="1"/>
        </p:nvGrpSpPr>
        <p:grpSpPr>
          <a:xfrm>
            <a:off x="3518488" y="3212765"/>
            <a:ext cx="3211740" cy="1565564"/>
            <a:chOff x="1274618" y="3629891"/>
            <a:chExt cx="3211740" cy="15655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219D418-EF0B-3611-052A-1BE4914344D4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9" name="삼각형 18">
              <a:extLst>
                <a:ext uri="{FF2B5EF4-FFF2-40B4-BE49-F238E27FC236}">
                  <a16:creationId xmlns:a16="http://schemas.microsoft.com/office/drawing/2014/main" id="{E620CFC9-9B59-1057-1F5A-F0F76A860BEA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1546288-7A01-FE31-A663-B619B73A7F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8488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C69196-94C4-42E8-2D1E-03042A948FEC}"/>
              </a:ext>
            </a:extLst>
          </p:cNvPr>
          <p:cNvGrpSpPr/>
          <p:nvPr userDrawn="1"/>
        </p:nvGrpSpPr>
        <p:grpSpPr>
          <a:xfrm>
            <a:off x="7180331" y="3212765"/>
            <a:ext cx="3211740" cy="1565564"/>
            <a:chOff x="1274618" y="3629891"/>
            <a:chExt cx="3211740" cy="156556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6CF661-629D-9F40-1798-96DC2F6AB4AF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D755BD9D-2837-31D4-C24C-AC0F555F7611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39A6FA0A-5056-BFB2-FFBA-A4A2DE728F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0286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ABD950-2C24-961D-5E59-014E7C03BF11}"/>
              </a:ext>
            </a:extLst>
          </p:cNvPr>
          <p:cNvGrpSpPr/>
          <p:nvPr userDrawn="1"/>
        </p:nvGrpSpPr>
        <p:grpSpPr>
          <a:xfrm>
            <a:off x="10842174" y="3212765"/>
            <a:ext cx="3211740" cy="1565564"/>
            <a:chOff x="1274618" y="3629891"/>
            <a:chExt cx="3211740" cy="156556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945A1F-D457-FD0D-5944-BDE1E4F7F70B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70780C42-9BA1-AAB4-BB5A-6DDC9D783AD2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7EE4E6B-9698-F0ED-E606-1C4871BF66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42084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ko-Kore-KR" altLang="en-US" sz="32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A5D90D-278B-63DA-D72A-FA7C90391C6B}"/>
              </a:ext>
            </a:extLst>
          </p:cNvPr>
          <p:cNvSpPr/>
          <p:nvPr/>
        </p:nvSpPr>
        <p:spPr>
          <a:xfrm>
            <a:off x="14503881" y="3212765"/>
            <a:ext cx="2880000" cy="15655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F464D8A1-F122-FB75-C2DE-6F856D6BF2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503881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ko-Kore-KR" altLang="en-US" sz="32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31F3BB-97AB-8AA2-2F9C-EDB93B066E8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18488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9548D9A3-C1D4-547A-9D73-57088788FA8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03881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4039F73B-FAAD-A437-6A52-B448E7AEC4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842084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2" name="텍스트 개체 틀 7">
            <a:extLst>
              <a:ext uri="{FF2B5EF4-FFF2-40B4-BE49-F238E27FC236}">
                <a16:creationId xmlns:a16="http://schemas.microsoft.com/office/drawing/2014/main" id="{08650E01-4158-15FF-81CC-AF1D5DD8ED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80286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BFF881F-7A5C-96A0-8A7F-B970218045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F36C4F32-EBC6-818E-361A-1DE33C17F7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101E5F5-E444-A471-3FF5-C2194239992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AAF924B4-5E6F-8FA0-FE35-84CDC8CD055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72DEBD-C3D7-5B58-8E64-8C48A7AD6CB2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6F010DF8-B283-5D73-E285-E7F7773BC3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8679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5D04450-5BAE-6E69-8A19-BAD15D735E9D}"/>
              </a:ext>
            </a:extLst>
          </p:cNvPr>
          <p:cNvCxnSpPr>
            <a:cxnSpLocks/>
            <a:stCxn id="20" idx="6"/>
            <a:endCxn id="2" idx="2"/>
          </p:cNvCxnSpPr>
          <p:nvPr userDrawn="1"/>
        </p:nvCxnSpPr>
        <p:spPr>
          <a:xfrm>
            <a:off x="3753279" y="2920839"/>
            <a:ext cx="12938932" cy="150"/>
          </a:xfrm>
          <a:prstGeom prst="line">
            <a:avLst/>
          </a:prstGeom>
          <a:ln w="25400" cap="sq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E97F079-F630-66B3-8F6A-A28847C80845}"/>
              </a:ext>
            </a:extLst>
          </p:cNvPr>
          <p:cNvSpPr>
            <a:spLocks noChangeAspect="1"/>
          </p:cNvSpPr>
          <p:nvPr userDrawn="1"/>
        </p:nvSpPr>
        <p:spPr>
          <a:xfrm>
            <a:off x="3500170" y="2794284"/>
            <a:ext cx="253109" cy="2531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080B50E-B581-503C-E795-2BBDEBBC8743}"/>
              </a:ext>
            </a:extLst>
          </p:cNvPr>
          <p:cNvSpPr>
            <a:spLocks noChangeAspect="1"/>
          </p:cNvSpPr>
          <p:nvPr userDrawn="1"/>
        </p:nvSpPr>
        <p:spPr>
          <a:xfrm>
            <a:off x="16692211" y="2794269"/>
            <a:ext cx="253440" cy="2534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7911A2-3305-B632-5D88-4306BF4241D9}"/>
              </a:ext>
            </a:extLst>
          </p:cNvPr>
          <p:cNvSpPr>
            <a:spLocks noChangeAspect="1"/>
          </p:cNvSpPr>
          <p:nvPr userDrawn="1"/>
        </p:nvSpPr>
        <p:spPr>
          <a:xfrm>
            <a:off x="6812472" y="2794284"/>
            <a:ext cx="253109" cy="2531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8101FE1-E611-B18A-8F06-0AA0873557B7}"/>
              </a:ext>
            </a:extLst>
          </p:cNvPr>
          <p:cNvSpPr>
            <a:spLocks noChangeAspect="1"/>
          </p:cNvSpPr>
          <p:nvPr userDrawn="1"/>
        </p:nvSpPr>
        <p:spPr>
          <a:xfrm>
            <a:off x="10105724" y="2794284"/>
            <a:ext cx="253109" cy="2531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E0A12F8-1EB3-FC95-9DC8-DDAECCEC6E05}"/>
              </a:ext>
            </a:extLst>
          </p:cNvPr>
          <p:cNvSpPr>
            <a:spLocks noChangeAspect="1"/>
          </p:cNvSpPr>
          <p:nvPr userDrawn="1"/>
        </p:nvSpPr>
        <p:spPr>
          <a:xfrm>
            <a:off x="13398976" y="2794284"/>
            <a:ext cx="253109" cy="2531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FD7AE2DD-77E0-261B-AB17-A6A480551F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95603" y="4614258"/>
            <a:ext cx="2851200" cy="376135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en-US" altLang="ko-KR" sz="28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 lang="en-US" altLang="ko-KR" sz="2800" dirty="0" smtClean="0"/>
            </a:lvl2pPr>
            <a:lvl3pPr marL="914400" indent="0">
              <a:buNone/>
              <a:defRPr lang="en-US" altLang="ko-KR" sz="2400" dirty="0" smtClean="0"/>
            </a:lvl3pPr>
            <a:lvl4pPr>
              <a:defRPr lang="en-US" altLang="ko-KR" sz="2400" dirty="0" smtClean="0"/>
            </a:lvl4pPr>
            <a:lvl5pPr>
              <a:defRPr lang="ko-KR" altLang="en-US" sz="2400" dirty="0"/>
            </a:lvl5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C51354-7B53-D58F-95DA-28D3FF14F54F}"/>
              </a:ext>
            </a:extLst>
          </p:cNvPr>
          <p:cNvSpPr>
            <a:spLocks/>
          </p:cNvSpPr>
          <p:nvPr userDrawn="1"/>
        </p:nvSpPr>
        <p:spPr>
          <a:xfrm>
            <a:off x="2195700" y="3451680"/>
            <a:ext cx="2851200" cy="862488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2F5C30C1-26A6-10A7-9FA7-BA688819817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95603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4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5090A971-A9A4-D019-CF8A-4560F50320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390750" y="4614258"/>
            <a:ext cx="2851200" cy="376135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28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9A9D1F-E501-DE89-1924-92FF984F2877}"/>
              </a:ext>
            </a:extLst>
          </p:cNvPr>
          <p:cNvSpPr>
            <a:spLocks/>
          </p:cNvSpPr>
          <p:nvPr userDrawn="1"/>
        </p:nvSpPr>
        <p:spPr>
          <a:xfrm>
            <a:off x="15392044" y="3451680"/>
            <a:ext cx="2851200" cy="862488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텍스트 개체 틀 41">
            <a:extLst>
              <a:ext uri="{FF2B5EF4-FFF2-40B4-BE49-F238E27FC236}">
                <a16:creationId xmlns:a16="http://schemas.microsoft.com/office/drawing/2014/main" id="{1B31034B-553E-6BCA-1CDB-0B75D0981F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395858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4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5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53" name="텍스트 개체 틀 28">
            <a:extLst>
              <a:ext uri="{FF2B5EF4-FFF2-40B4-BE49-F238E27FC236}">
                <a16:creationId xmlns:a16="http://schemas.microsoft.com/office/drawing/2014/main" id="{982B4CED-F243-3720-D791-8B8E089781A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101250" y="4614258"/>
            <a:ext cx="2851200" cy="376135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28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2EC07D-0B2F-21F2-5E12-4A14D9587C8C}"/>
              </a:ext>
            </a:extLst>
          </p:cNvPr>
          <p:cNvSpPr>
            <a:spLocks/>
          </p:cNvSpPr>
          <p:nvPr userDrawn="1"/>
        </p:nvSpPr>
        <p:spPr>
          <a:xfrm>
            <a:off x="12100204" y="3451680"/>
            <a:ext cx="2851200" cy="862488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텍스트 개체 틀 41">
            <a:extLst>
              <a:ext uri="{FF2B5EF4-FFF2-40B4-BE49-F238E27FC236}">
                <a16:creationId xmlns:a16="http://schemas.microsoft.com/office/drawing/2014/main" id="{4AEE3B98-9D2F-5C65-061F-5302683ADCB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102758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4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58" name="텍스트 개체 틀 28">
            <a:extLst>
              <a:ext uri="{FF2B5EF4-FFF2-40B4-BE49-F238E27FC236}">
                <a16:creationId xmlns:a16="http://schemas.microsoft.com/office/drawing/2014/main" id="{FCFE3E02-D38D-7A88-B6AC-63413578F87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04550" y="4614258"/>
            <a:ext cx="2851200" cy="376135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28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A8F3C9-7A67-5813-EE9C-F69D386A08D2}"/>
              </a:ext>
            </a:extLst>
          </p:cNvPr>
          <p:cNvSpPr>
            <a:spLocks/>
          </p:cNvSpPr>
          <p:nvPr userDrawn="1"/>
        </p:nvSpPr>
        <p:spPr>
          <a:xfrm>
            <a:off x="8804550" y="3451680"/>
            <a:ext cx="2851200" cy="862488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텍스트 개체 틀 41">
            <a:extLst>
              <a:ext uri="{FF2B5EF4-FFF2-40B4-BE49-F238E27FC236}">
                <a16:creationId xmlns:a16="http://schemas.microsoft.com/office/drawing/2014/main" id="{84095F67-0408-DE87-2F84-21A44DD1418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07104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4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63" name="텍스트 개체 틀 28">
            <a:extLst>
              <a:ext uri="{FF2B5EF4-FFF2-40B4-BE49-F238E27FC236}">
                <a16:creationId xmlns:a16="http://schemas.microsoft.com/office/drawing/2014/main" id="{8CEF4E7D-2D24-78F5-569D-82C9C4B505A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11450" y="4614258"/>
            <a:ext cx="2851200" cy="376135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28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5C1E9B-3CC6-A3FE-FCED-186896A39420}"/>
              </a:ext>
            </a:extLst>
          </p:cNvPr>
          <p:cNvSpPr>
            <a:spLocks/>
          </p:cNvSpPr>
          <p:nvPr userDrawn="1"/>
        </p:nvSpPr>
        <p:spPr>
          <a:xfrm>
            <a:off x="5511450" y="3451680"/>
            <a:ext cx="2851200" cy="862488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67" name="텍스트 개체 틀 41">
            <a:extLst>
              <a:ext uri="{FF2B5EF4-FFF2-40B4-BE49-F238E27FC236}">
                <a16:creationId xmlns:a16="http://schemas.microsoft.com/office/drawing/2014/main" id="{35A74777-2E90-F022-A0F3-8D5EDA54CE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6493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4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8DD64D3-EDC8-242F-1732-7E4303542581}"/>
              </a:ext>
            </a:extLst>
          </p:cNvPr>
          <p:cNvCxnSpPr>
            <a:cxnSpLocks/>
            <a:stCxn id="39" idx="0"/>
            <a:endCxn id="20" idx="4"/>
          </p:cNvCxnSpPr>
          <p:nvPr userDrawn="1"/>
        </p:nvCxnSpPr>
        <p:spPr>
          <a:xfrm flipV="1">
            <a:off x="3621300" y="3047393"/>
            <a:ext cx="5425" cy="404287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35C8A5D0-AC1E-2F77-BF6D-7A71946901AB}"/>
              </a:ext>
            </a:extLst>
          </p:cNvPr>
          <p:cNvCxnSpPr>
            <a:stCxn id="65" idx="0"/>
            <a:endCxn id="23" idx="4"/>
          </p:cNvCxnSpPr>
          <p:nvPr userDrawn="1"/>
        </p:nvCxnSpPr>
        <p:spPr>
          <a:xfrm flipV="1">
            <a:off x="6937050" y="3047393"/>
            <a:ext cx="1977" cy="40428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DCD6828F-D132-929B-47CC-D0F02B52F12E}"/>
              </a:ext>
            </a:extLst>
          </p:cNvPr>
          <p:cNvCxnSpPr>
            <a:cxnSpLocks/>
            <a:stCxn id="60" idx="0"/>
            <a:endCxn id="24" idx="4"/>
          </p:cNvCxnSpPr>
          <p:nvPr userDrawn="1"/>
        </p:nvCxnSpPr>
        <p:spPr>
          <a:xfrm flipV="1">
            <a:off x="10230150" y="3047393"/>
            <a:ext cx="2129" cy="40428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7D07035-B964-E7D9-87DD-B84C08CD7497}"/>
              </a:ext>
            </a:extLst>
          </p:cNvPr>
          <p:cNvCxnSpPr>
            <a:cxnSpLocks/>
            <a:stCxn id="55" idx="0"/>
            <a:endCxn id="26" idx="4"/>
          </p:cNvCxnSpPr>
          <p:nvPr userDrawn="1"/>
        </p:nvCxnSpPr>
        <p:spPr>
          <a:xfrm flipH="1" flipV="1">
            <a:off x="13525531" y="3047393"/>
            <a:ext cx="273" cy="40428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ED039E8C-3C37-634E-F217-80FEC9E005DD}"/>
              </a:ext>
            </a:extLst>
          </p:cNvPr>
          <p:cNvCxnSpPr>
            <a:cxnSpLocks/>
            <a:stCxn id="50" idx="0"/>
            <a:endCxn id="2" idx="4"/>
          </p:cNvCxnSpPr>
          <p:nvPr userDrawn="1"/>
        </p:nvCxnSpPr>
        <p:spPr>
          <a:xfrm flipV="1">
            <a:off x="16817644" y="3047709"/>
            <a:ext cx="1287" cy="403971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6E3FF525-0F0A-6585-5826-9E5B0BDFF35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7C0365DB-EFB0-B6B9-F342-14D388F78E1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6D55F060-23D2-08B7-1898-7395D675AA3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40615A59-3E46-2D06-DB7D-9638DDEA48B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E6101970-5F80-8BCC-7D41-B32CB9D153E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3BE6FCAE-982B-F120-EEE8-45540FED00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6891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98889-6BBD-3F97-FE97-ACA062017E48}"/>
              </a:ext>
            </a:extLst>
          </p:cNvPr>
          <p:cNvSpPr>
            <a:spLocks/>
          </p:cNvSpPr>
          <p:nvPr userDrawn="1"/>
        </p:nvSpPr>
        <p:spPr>
          <a:xfrm>
            <a:off x="3321142" y="2451652"/>
            <a:ext cx="3106473" cy="8824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텍스트 개체 틀 41">
            <a:extLst>
              <a:ext uri="{FF2B5EF4-FFF2-40B4-BE49-F238E27FC236}">
                <a16:creationId xmlns:a16="http://schemas.microsoft.com/office/drawing/2014/main" id="{5CCB2BDA-5CBB-882F-2799-953B02714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09964" y="2451652"/>
            <a:ext cx="3106473" cy="88243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4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5398E3-2D34-6011-4A99-C84117B4CBFC}"/>
              </a:ext>
            </a:extLst>
          </p:cNvPr>
          <p:cNvSpPr>
            <a:spLocks/>
          </p:cNvSpPr>
          <p:nvPr userDrawn="1"/>
        </p:nvSpPr>
        <p:spPr>
          <a:xfrm>
            <a:off x="13995734" y="2459307"/>
            <a:ext cx="3106473" cy="882434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텍스트 개체 틀 41">
            <a:extLst>
              <a:ext uri="{FF2B5EF4-FFF2-40B4-BE49-F238E27FC236}">
                <a16:creationId xmlns:a16="http://schemas.microsoft.com/office/drawing/2014/main" id="{7C5539E6-BC2C-D1D3-CB6D-A905C6D9B94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017082" y="2451652"/>
            <a:ext cx="3085107" cy="8824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4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9DB15B-073F-E196-3C7D-7ECCA64B4B38}"/>
              </a:ext>
            </a:extLst>
          </p:cNvPr>
          <p:cNvSpPr>
            <a:spLocks/>
          </p:cNvSpPr>
          <p:nvPr userDrawn="1"/>
        </p:nvSpPr>
        <p:spPr>
          <a:xfrm>
            <a:off x="10437536" y="2451652"/>
            <a:ext cx="3106473" cy="8824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텍스트 개체 틀 41">
            <a:extLst>
              <a:ext uri="{FF2B5EF4-FFF2-40B4-BE49-F238E27FC236}">
                <a16:creationId xmlns:a16="http://schemas.microsoft.com/office/drawing/2014/main" id="{88E50773-2165-2FFE-5A98-64414078A34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458891" y="2451652"/>
            <a:ext cx="3085113" cy="88243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4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1" name="텍스트 개체 틀 41">
            <a:extLst>
              <a:ext uri="{FF2B5EF4-FFF2-40B4-BE49-F238E27FC236}">
                <a16:creationId xmlns:a16="http://schemas.microsoft.com/office/drawing/2014/main" id="{AB3BDA56-D563-050D-4F86-AEDA474A58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00688" y="2459307"/>
            <a:ext cx="3085113" cy="8824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4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0FB15B8D-151A-B4F8-2697-C4B24C5166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09976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0601661F-1FF8-5137-6845-4E5470AC306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71323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A52346F0-17CF-F086-6CD8-BA4B84935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432670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249FB898-F798-9647-6EAA-C49C7B08139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994018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948134F9-5FE2-CE2A-419B-1FD87076950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37767" y="7401487"/>
            <a:ext cx="13764440" cy="22607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줄무늬가 있는 오른쪽 화살표[S] 4">
            <a:extLst>
              <a:ext uri="{FF2B5EF4-FFF2-40B4-BE49-F238E27FC236}">
                <a16:creationId xmlns:a16="http://schemas.microsoft.com/office/drawing/2014/main" id="{07268982-A2F7-3F55-1735-19240AD0FCB6}"/>
              </a:ext>
            </a:extLst>
          </p:cNvPr>
          <p:cNvSpPr/>
          <p:nvPr userDrawn="1"/>
        </p:nvSpPr>
        <p:spPr>
          <a:xfrm rot="5400000">
            <a:off x="9683560" y="5804036"/>
            <a:ext cx="1072852" cy="1273303"/>
          </a:xfrm>
          <a:prstGeom prst="striped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6AC99C-0082-009E-67B7-F1245682A6F8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8BC80AAC-B07D-28BE-8053-941775BE15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26EDD660-C9BD-55A6-852F-D86C08ABC6C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D06E1108-BF08-08F2-A53C-C36006A96E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30964749-5912-E687-49C3-AF91859C483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DDEC1A-45AB-EB6E-2427-140D3160C7F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E196F-35C8-DD69-8975-15A6BC0FDAAA}"/>
              </a:ext>
            </a:extLst>
          </p:cNvPr>
          <p:cNvSpPr txBox="1"/>
          <p:nvPr userDrawn="1"/>
        </p:nvSpPr>
        <p:spPr>
          <a:xfrm>
            <a:off x="13792200" y="6762750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endParaRPr kumimoji="1" lang="ko-KR" altLang="en-US" sz="3800" b="1" i="0" dirty="0">
              <a:solidFill>
                <a:schemeClr val="bg1"/>
              </a:solidFill>
              <a:latin typeface="Elice DX Neolli OTF Bold" panose="020B0600000101010101" pitchFamily="34" charset="-127"/>
              <a:ea typeface="Elice DX Neolli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783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178B6A-01A4-4BD4-611C-3BA63DB96478}"/>
              </a:ext>
            </a:extLst>
          </p:cNvPr>
          <p:cNvSpPr>
            <a:spLocks noChangeAspect="1"/>
          </p:cNvSpPr>
          <p:nvPr userDrawn="1"/>
        </p:nvSpPr>
        <p:spPr>
          <a:xfrm>
            <a:off x="2740399" y="2129807"/>
            <a:ext cx="7021240" cy="3240000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CF4565-605C-3B37-5464-489A3F43B239}"/>
              </a:ext>
            </a:extLst>
          </p:cNvPr>
          <p:cNvSpPr>
            <a:spLocks noChangeAspect="1"/>
          </p:cNvSpPr>
          <p:nvPr userDrawn="1"/>
        </p:nvSpPr>
        <p:spPr>
          <a:xfrm>
            <a:off x="10362640" y="2129807"/>
            <a:ext cx="7021241" cy="3240000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0DFF17-F6BF-D9AE-983B-7ED0FFB8B694}"/>
              </a:ext>
            </a:extLst>
          </p:cNvPr>
          <p:cNvSpPr>
            <a:spLocks noChangeAspect="1"/>
          </p:cNvSpPr>
          <p:nvPr userDrawn="1"/>
        </p:nvSpPr>
        <p:spPr>
          <a:xfrm>
            <a:off x="2740405" y="5946430"/>
            <a:ext cx="7021234" cy="3240000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2BA183-9AF7-A232-7A45-03633D3E6A2B}"/>
              </a:ext>
            </a:extLst>
          </p:cNvPr>
          <p:cNvSpPr>
            <a:spLocks noChangeAspect="1"/>
          </p:cNvSpPr>
          <p:nvPr userDrawn="1"/>
        </p:nvSpPr>
        <p:spPr>
          <a:xfrm>
            <a:off x="10362640" y="5946430"/>
            <a:ext cx="7021229" cy="3240000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D6F1EC16-0F32-19DD-575A-E1630A598733}"/>
              </a:ext>
            </a:extLst>
          </p:cNvPr>
          <p:cNvSpPr/>
          <p:nvPr userDrawn="1"/>
        </p:nvSpPr>
        <p:spPr>
          <a:xfrm rot="5400000">
            <a:off x="9653638" y="3605807"/>
            <a:ext cx="504000" cy="288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196055D5-2ED3-500B-B0E5-2C5F8FEA95BF}"/>
              </a:ext>
            </a:extLst>
          </p:cNvPr>
          <p:cNvSpPr/>
          <p:nvPr userDrawn="1"/>
        </p:nvSpPr>
        <p:spPr>
          <a:xfrm rot="10800000">
            <a:off x="13621260" y="5370118"/>
            <a:ext cx="504000" cy="288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3A2642ED-9459-63F2-1EB3-20A5A1E1A5E0}"/>
              </a:ext>
            </a:extLst>
          </p:cNvPr>
          <p:cNvSpPr/>
          <p:nvPr userDrawn="1"/>
        </p:nvSpPr>
        <p:spPr>
          <a:xfrm>
            <a:off x="5999022" y="5658430"/>
            <a:ext cx="504000" cy="288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2275CA43-81BC-8BF6-5EF3-1CB921E9DF9B}"/>
              </a:ext>
            </a:extLst>
          </p:cNvPr>
          <p:cNvSpPr/>
          <p:nvPr userDrawn="1"/>
        </p:nvSpPr>
        <p:spPr>
          <a:xfrm rot="16200000">
            <a:off x="9968273" y="7422430"/>
            <a:ext cx="504000" cy="288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50200CC4-001C-B2DA-B361-3A914271F3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40407" y="2126191"/>
            <a:ext cx="7021226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BD426443-F0C1-4842-0857-7C9B9ED106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62644" y="2126191"/>
            <a:ext cx="7021225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249E2C40-E6EB-60A4-BFA4-1394108622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40393" y="5942814"/>
            <a:ext cx="702124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D3BE4A75-17FA-2AE8-B7CC-E2DBBCC5FE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362644" y="5942814"/>
            <a:ext cx="7021233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54DDFF66-59B2-126F-8477-0E0663357EC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7FDA0B8A-E7AA-8DE7-2451-3173F20DA6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97B1A22-404C-DD67-46F2-4210A1FD4C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F3380BD0-C213-4972-6D1E-D13B8210498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6FCC951-28EA-A5DB-7C7D-5EC75F0DC3A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8871403D-6862-3D76-6438-B2E5BF8D8B0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27564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1BF64EB0-7B60-A4B6-8234-618E8D4CF619}"/>
              </a:ext>
            </a:extLst>
          </p:cNvPr>
          <p:cNvSpPr>
            <a:spLocks noChangeAspect="1"/>
          </p:cNvSpPr>
          <p:nvPr userDrawn="1"/>
        </p:nvSpPr>
        <p:spPr>
          <a:xfrm>
            <a:off x="1216275" y="3157502"/>
            <a:ext cx="3510704" cy="194967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1B82A162-66EF-DF6E-8B91-8ABBC8B1BC14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4723998" y="4132338"/>
            <a:ext cx="1162050" cy="0"/>
          </a:xfrm>
          <a:prstGeom prst="line">
            <a:avLst/>
          </a:prstGeom>
          <a:ln w="38100">
            <a:solidFill>
              <a:schemeClr val="accent3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D26F5C0-80DF-CC0D-976B-663026065060}"/>
              </a:ext>
            </a:extLst>
          </p:cNvPr>
          <p:cNvSpPr>
            <a:spLocks noChangeAspect="1"/>
          </p:cNvSpPr>
          <p:nvPr userDrawn="1"/>
        </p:nvSpPr>
        <p:spPr>
          <a:xfrm>
            <a:off x="1216275" y="5813616"/>
            <a:ext cx="3510704" cy="194967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C04330E0-24B3-C52F-B510-7BF1CD855A52}"/>
              </a:ext>
            </a:extLst>
          </p:cNvPr>
          <p:cNvCxnSpPr>
            <a:cxnSpLocks/>
            <a:endCxn id="15" idx="1"/>
          </p:cNvCxnSpPr>
          <p:nvPr userDrawn="1"/>
        </p:nvCxnSpPr>
        <p:spPr>
          <a:xfrm>
            <a:off x="4723998" y="6788452"/>
            <a:ext cx="1162050" cy="0"/>
          </a:xfrm>
          <a:prstGeom prst="line">
            <a:avLst/>
          </a:prstGeom>
          <a:ln w="38100">
            <a:solidFill>
              <a:schemeClr val="accent3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CFCA7F-C8D7-FC1A-E370-F3AE77560DD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89346C16-8BA4-44BD-EABD-A6546EAE0C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6850E11E-A8D8-153C-889E-69CBBB5AD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79797E-EC7D-D32A-3E89-E66A3419B8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45C1F7B0-984A-560E-4DD4-68EC6BF59AC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73C0E6B-4FB4-7EAB-3626-AD061191170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E52DE4-FBE7-151F-30C3-563F8B8F8BF5}"/>
              </a:ext>
            </a:extLst>
          </p:cNvPr>
          <p:cNvSpPr>
            <a:spLocks noChangeAspect="1"/>
          </p:cNvSpPr>
          <p:nvPr userDrawn="1"/>
        </p:nvSpPr>
        <p:spPr>
          <a:xfrm>
            <a:off x="5886048" y="3157502"/>
            <a:ext cx="3510704" cy="194967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EC345C0-BEC5-6D58-B9E6-3689DA409799}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9393771" y="4132338"/>
            <a:ext cx="1162049" cy="0"/>
          </a:xfrm>
          <a:prstGeom prst="line">
            <a:avLst/>
          </a:prstGeom>
          <a:ln w="38100">
            <a:solidFill>
              <a:schemeClr val="accent3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626568-CD4B-5F7F-40BC-E75D3868062D}"/>
              </a:ext>
            </a:extLst>
          </p:cNvPr>
          <p:cNvSpPr>
            <a:spLocks noChangeAspect="1"/>
          </p:cNvSpPr>
          <p:nvPr userDrawn="1"/>
        </p:nvSpPr>
        <p:spPr>
          <a:xfrm>
            <a:off x="5886048" y="5813616"/>
            <a:ext cx="3510704" cy="194967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A76A53C-D64D-9DC7-5C32-6FE74951EACE}"/>
              </a:ext>
            </a:extLst>
          </p:cNvPr>
          <p:cNvCxnSpPr>
            <a:cxnSpLocks/>
            <a:endCxn id="19" idx="1"/>
          </p:cNvCxnSpPr>
          <p:nvPr userDrawn="1"/>
        </p:nvCxnSpPr>
        <p:spPr>
          <a:xfrm>
            <a:off x="9393771" y="6788452"/>
            <a:ext cx="1162049" cy="0"/>
          </a:xfrm>
          <a:prstGeom prst="line">
            <a:avLst/>
          </a:prstGeom>
          <a:ln w="38100">
            <a:solidFill>
              <a:schemeClr val="accent3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853E0-4A8E-EF73-0BD9-04AF2023BB0C}"/>
              </a:ext>
            </a:extLst>
          </p:cNvPr>
          <p:cNvSpPr>
            <a:spLocks noChangeAspect="1"/>
          </p:cNvSpPr>
          <p:nvPr userDrawn="1"/>
        </p:nvSpPr>
        <p:spPr>
          <a:xfrm>
            <a:off x="10555820" y="3157502"/>
            <a:ext cx="3514531" cy="194967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231FBB6-C627-6CA9-5BDB-6E5B063D76A7}"/>
              </a:ext>
            </a:extLst>
          </p:cNvPr>
          <p:cNvCxnSpPr>
            <a:cxnSpLocks/>
          </p:cNvCxnSpPr>
          <p:nvPr userDrawn="1"/>
        </p:nvCxnSpPr>
        <p:spPr>
          <a:xfrm>
            <a:off x="14067371" y="4132338"/>
            <a:ext cx="1162047" cy="0"/>
          </a:xfrm>
          <a:prstGeom prst="line">
            <a:avLst/>
          </a:prstGeom>
          <a:ln w="38100">
            <a:solidFill>
              <a:schemeClr val="accent3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26CF7B-2FD2-0CB9-D11B-166F86714200}"/>
              </a:ext>
            </a:extLst>
          </p:cNvPr>
          <p:cNvSpPr>
            <a:spLocks noChangeAspect="1"/>
          </p:cNvSpPr>
          <p:nvPr userDrawn="1"/>
        </p:nvSpPr>
        <p:spPr>
          <a:xfrm>
            <a:off x="10555820" y="5813616"/>
            <a:ext cx="3514531" cy="194967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19883F-79E7-8A3A-9C11-E42859F9CF5E}"/>
              </a:ext>
            </a:extLst>
          </p:cNvPr>
          <p:cNvSpPr>
            <a:spLocks noChangeAspect="1"/>
          </p:cNvSpPr>
          <p:nvPr userDrawn="1"/>
        </p:nvSpPr>
        <p:spPr>
          <a:xfrm>
            <a:off x="15229418" y="3157502"/>
            <a:ext cx="3514533" cy="194967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41CEC29A-9BF9-64CC-8D40-C900FA3F4732}"/>
              </a:ext>
            </a:extLst>
          </p:cNvPr>
          <p:cNvCxnSpPr>
            <a:cxnSpLocks/>
          </p:cNvCxnSpPr>
          <p:nvPr userDrawn="1"/>
        </p:nvCxnSpPr>
        <p:spPr>
          <a:xfrm>
            <a:off x="14067371" y="6788452"/>
            <a:ext cx="1162047" cy="0"/>
          </a:xfrm>
          <a:prstGeom prst="line">
            <a:avLst/>
          </a:prstGeom>
          <a:ln w="38100">
            <a:solidFill>
              <a:schemeClr val="accent3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1838C1F-5449-151D-909C-B2767FE9B9E3}"/>
              </a:ext>
            </a:extLst>
          </p:cNvPr>
          <p:cNvCxnSpPr>
            <a:cxnSpLocks/>
          </p:cNvCxnSpPr>
          <p:nvPr userDrawn="1"/>
        </p:nvCxnSpPr>
        <p:spPr>
          <a:xfrm>
            <a:off x="18695355" y="4132338"/>
            <a:ext cx="1162047" cy="0"/>
          </a:xfrm>
          <a:prstGeom prst="line">
            <a:avLst/>
          </a:prstGeom>
          <a:ln w="38100">
            <a:solidFill>
              <a:schemeClr val="accent3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027F5690-3B59-95BA-FD37-3BABF248B5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1627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F055BB62-D9AE-0250-BD82-10FA8D2843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88352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4247912A-6EC8-7BA2-6847-456AF9DD60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56982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C045511B-E78B-5AF6-D81C-338C4102A3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3707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E457E3B0-DC6D-BF1A-DB2F-4479882696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6275" y="5824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E26CEC13-AC58-BBF3-4A3D-6327CAA6B9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83525" y="5824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519A398D-F561-80C1-3042-261A05C309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569825" y="5824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E030B-1DD8-B0CC-EF1A-2962A965865E}"/>
              </a:ext>
            </a:extLst>
          </p:cNvPr>
          <p:cNvSpPr/>
          <p:nvPr userDrawn="1"/>
        </p:nvSpPr>
        <p:spPr>
          <a:xfrm>
            <a:off x="15229418" y="5507890"/>
            <a:ext cx="2561124" cy="25611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b="1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6" name="텍스트 개체 틀 4">
            <a:extLst>
              <a:ext uri="{FF2B5EF4-FFF2-40B4-BE49-F238E27FC236}">
                <a16:creationId xmlns:a16="http://schemas.microsoft.com/office/drawing/2014/main" id="{8CF6A1EB-C6EB-F007-FAC1-48DE4183B5A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256125" y="5824502"/>
            <a:ext cx="2534417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8099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5E3B422-49C9-7D9A-9217-8694743B5B60}"/>
              </a:ext>
            </a:extLst>
          </p:cNvPr>
          <p:cNvCxnSpPr>
            <a:cxnSpLocks/>
          </p:cNvCxnSpPr>
          <p:nvPr userDrawn="1"/>
        </p:nvCxnSpPr>
        <p:spPr>
          <a:xfrm>
            <a:off x="5878652" y="4469306"/>
            <a:ext cx="1375774" cy="0"/>
          </a:xfrm>
          <a:prstGeom prst="line">
            <a:avLst/>
          </a:prstGeom>
          <a:ln w="44450">
            <a:solidFill>
              <a:srgbClr val="906B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1F4DD76-E15D-CA23-67D5-A7756F1B5928}"/>
              </a:ext>
            </a:extLst>
          </p:cNvPr>
          <p:cNvCxnSpPr>
            <a:cxnSpLocks/>
          </p:cNvCxnSpPr>
          <p:nvPr userDrawn="1"/>
        </p:nvCxnSpPr>
        <p:spPr>
          <a:xfrm>
            <a:off x="12932594" y="4469306"/>
            <a:ext cx="1375774" cy="0"/>
          </a:xfrm>
          <a:prstGeom prst="line">
            <a:avLst/>
          </a:prstGeom>
          <a:ln w="44450">
            <a:solidFill>
              <a:srgbClr val="906B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64E7BF-CFC2-4F0A-0D28-6108344151FF}"/>
              </a:ext>
            </a:extLst>
          </p:cNvPr>
          <p:cNvSpPr>
            <a:spLocks noChangeAspect="1"/>
          </p:cNvSpPr>
          <p:nvPr userDrawn="1"/>
        </p:nvSpPr>
        <p:spPr>
          <a:xfrm>
            <a:off x="1090374" y="3787561"/>
            <a:ext cx="4083183" cy="1927439"/>
          </a:xfrm>
          <a:prstGeom prst="rect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CF4286-54D5-0C9F-BEFB-84E58D9FDE9E}"/>
              </a:ext>
            </a:extLst>
          </p:cNvPr>
          <p:cNvSpPr>
            <a:spLocks noChangeAspect="1"/>
          </p:cNvSpPr>
          <p:nvPr userDrawn="1"/>
        </p:nvSpPr>
        <p:spPr>
          <a:xfrm>
            <a:off x="5771497" y="3787561"/>
            <a:ext cx="4083183" cy="1927439"/>
          </a:xfrm>
          <a:prstGeom prst="rect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F943D7-2031-69A3-57CB-FD78346DDDAE}"/>
              </a:ext>
            </a:extLst>
          </p:cNvPr>
          <p:cNvSpPr>
            <a:spLocks noChangeAspect="1"/>
          </p:cNvSpPr>
          <p:nvPr userDrawn="1"/>
        </p:nvSpPr>
        <p:spPr>
          <a:xfrm>
            <a:off x="10452620" y="3787561"/>
            <a:ext cx="4083183" cy="1927439"/>
          </a:xfrm>
          <a:prstGeom prst="rect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AC6FEC-CDB1-8F67-F11B-EB5ED81A46F3}"/>
              </a:ext>
            </a:extLst>
          </p:cNvPr>
          <p:cNvSpPr>
            <a:spLocks noChangeAspect="1"/>
          </p:cNvSpPr>
          <p:nvPr userDrawn="1"/>
        </p:nvSpPr>
        <p:spPr>
          <a:xfrm>
            <a:off x="15133744" y="3787561"/>
            <a:ext cx="4083183" cy="1927439"/>
          </a:xfrm>
          <a:prstGeom prst="rect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F89EB8-2354-1EC3-6BF1-A1DB61445FFA}"/>
              </a:ext>
            </a:extLst>
          </p:cNvPr>
          <p:cNvSpPr>
            <a:spLocks noChangeAspect="1"/>
          </p:cNvSpPr>
          <p:nvPr userDrawn="1"/>
        </p:nvSpPr>
        <p:spPr>
          <a:xfrm>
            <a:off x="1090373" y="6437932"/>
            <a:ext cx="4083183" cy="1927439"/>
          </a:xfrm>
          <a:prstGeom prst="rect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3CFCF43-B164-A7B1-70C7-06690AD0EC62}"/>
              </a:ext>
            </a:extLst>
          </p:cNvPr>
          <p:cNvCxnSpPr>
            <a:cxnSpLocks/>
            <a:stCxn id="8" idx="0"/>
            <a:endCxn id="2" idx="0"/>
          </p:cNvCxnSpPr>
          <p:nvPr userDrawn="1"/>
        </p:nvCxnSpPr>
        <p:spPr>
          <a:xfrm rot="16200000" flipV="1">
            <a:off x="10153651" y="-3234124"/>
            <a:ext cx="12700" cy="14043370"/>
          </a:xfrm>
          <a:prstGeom prst="bentConnector3">
            <a:avLst>
              <a:gd name="adj1" fmla="val 5620417"/>
            </a:avLst>
          </a:prstGeom>
          <a:ln w="381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9D40EA7D-DBD4-BBA6-CC35-47731EA761B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7DDF4EE8-6F50-60BB-EB09-9C23F1574A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D6B68ABD-FA07-50A3-010C-51D8B83F392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D3C7AB9D-6571-35F7-4B48-6573287AB2F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1F25E170-AFB1-3065-2352-8B2FBBFA17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771D7EA9-6990-6443-7347-74463B5077A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D3592C3-BBA5-23B0-7C45-C469AB291D70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 flipV="1">
            <a:off x="5173557" y="4751280"/>
            <a:ext cx="597940" cy="1"/>
          </a:xfrm>
          <a:prstGeom prst="line">
            <a:avLst/>
          </a:prstGeom>
          <a:ln w="38100">
            <a:solidFill>
              <a:schemeClr val="accent4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D0F8DA4-F921-DFC0-362E-F87C08E132AC}"/>
              </a:ext>
            </a:extLst>
          </p:cNvPr>
          <p:cNvCxnSpPr>
            <a:cxnSpLocks/>
          </p:cNvCxnSpPr>
          <p:nvPr userDrawn="1"/>
        </p:nvCxnSpPr>
        <p:spPr>
          <a:xfrm>
            <a:off x="9857523" y="4751280"/>
            <a:ext cx="597941" cy="0"/>
          </a:xfrm>
          <a:prstGeom prst="line">
            <a:avLst/>
          </a:prstGeom>
          <a:ln w="38100">
            <a:solidFill>
              <a:schemeClr val="accent4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F001674-304E-C3D5-2670-B993E20288FA}"/>
              </a:ext>
            </a:extLst>
          </p:cNvPr>
          <p:cNvCxnSpPr>
            <a:cxnSpLocks/>
          </p:cNvCxnSpPr>
          <p:nvPr userDrawn="1"/>
        </p:nvCxnSpPr>
        <p:spPr>
          <a:xfrm>
            <a:off x="14541491" y="4751280"/>
            <a:ext cx="597941" cy="0"/>
          </a:xfrm>
          <a:prstGeom prst="line">
            <a:avLst/>
          </a:prstGeom>
          <a:ln w="38100">
            <a:solidFill>
              <a:schemeClr val="accent4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D227956-AAFA-7537-861B-F748A91E774C}"/>
              </a:ext>
            </a:extLst>
          </p:cNvPr>
          <p:cNvCxnSpPr>
            <a:cxnSpLocks/>
            <a:stCxn id="2" idx="2"/>
            <a:endCxn id="9" idx="0"/>
          </p:cNvCxnSpPr>
          <p:nvPr userDrawn="1"/>
        </p:nvCxnSpPr>
        <p:spPr>
          <a:xfrm flipH="1">
            <a:off x="3131965" y="5715000"/>
            <a:ext cx="1" cy="722932"/>
          </a:xfrm>
          <a:prstGeom prst="line">
            <a:avLst/>
          </a:prstGeom>
          <a:ln w="38100">
            <a:solidFill>
              <a:schemeClr val="accent4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9C17EBF3-8395-E413-EECF-1E44F375D5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3218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60CDE14-95C3-3E0B-BC84-1DF9C536FC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71235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2</a:t>
            </a:r>
            <a:endParaRPr kumimoji="1" lang="en-US" altLang="ko-Kore-KR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C19DB18D-23C1-AF12-A153-11B4A2E38F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449252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3</a:t>
            </a:r>
            <a:endParaRPr kumimoji="1" lang="en-US" altLang="ko-Kore-KR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124D286A-967C-A050-7C42-43BF5C01B7B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140522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4</a:t>
            </a:r>
            <a:endParaRPr kumimoji="1" lang="en-US" altLang="ko-Kore-KR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D801910B-4D29-CA17-EA5D-E962608F63C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93218" y="6447249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1-2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802025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1A8A0B-902B-8588-4794-3B179C2494F9}"/>
              </a:ext>
            </a:extLst>
          </p:cNvPr>
          <p:cNvSpPr>
            <a:spLocks noChangeAspect="1"/>
          </p:cNvSpPr>
          <p:nvPr userDrawn="1"/>
        </p:nvSpPr>
        <p:spPr>
          <a:xfrm>
            <a:off x="1618427" y="4480361"/>
            <a:ext cx="3111109" cy="1475737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488B15A-3C6F-709F-F211-429DB187E4CF}"/>
              </a:ext>
            </a:extLst>
          </p:cNvPr>
          <p:cNvCxnSpPr>
            <a:cxnSpLocks/>
            <a:stCxn id="13" idx="3"/>
            <a:endCxn id="15" idx="1"/>
          </p:cNvCxnSpPr>
          <p:nvPr userDrawn="1"/>
        </p:nvCxnSpPr>
        <p:spPr>
          <a:xfrm>
            <a:off x="4729536" y="5218230"/>
            <a:ext cx="690916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64CA74-98BC-25E9-F902-ECB13E93B7D1}"/>
              </a:ext>
            </a:extLst>
          </p:cNvPr>
          <p:cNvSpPr>
            <a:spLocks noChangeAspect="1"/>
          </p:cNvSpPr>
          <p:nvPr userDrawn="1"/>
        </p:nvSpPr>
        <p:spPr>
          <a:xfrm>
            <a:off x="5420452" y="4480361"/>
            <a:ext cx="3111109" cy="1475737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4125F4A-093E-31AF-9CC6-E8E9128B06F7}"/>
              </a:ext>
            </a:extLst>
          </p:cNvPr>
          <p:cNvCxnSpPr>
            <a:cxnSpLocks/>
            <a:stCxn id="15" idx="3"/>
          </p:cNvCxnSpPr>
          <p:nvPr userDrawn="1"/>
        </p:nvCxnSpPr>
        <p:spPr>
          <a:xfrm flipV="1">
            <a:off x="8531561" y="5218229"/>
            <a:ext cx="548097" cy="1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492C442-301B-E186-8433-1DC653C2C744}"/>
              </a:ext>
            </a:extLst>
          </p:cNvPr>
          <p:cNvCxnSpPr>
            <a:cxnSpLocks/>
            <a:endCxn id="18" idx="1"/>
          </p:cNvCxnSpPr>
          <p:nvPr userDrawn="1"/>
        </p:nvCxnSpPr>
        <p:spPr>
          <a:xfrm>
            <a:off x="11721299" y="5218229"/>
            <a:ext cx="776354" cy="1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4BFA60-E4BF-332F-843E-B8C87DFC0BD8}"/>
              </a:ext>
            </a:extLst>
          </p:cNvPr>
          <p:cNvSpPr>
            <a:spLocks noChangeAspect="1"/>
          </p:cNvSpPr>
          <p:nvPr userDrawn="1"/>
        </p:nvSpPr>
        <p:spPr>
          <a:xfrm>
            <a:off x="12497653" y="4480361"/>
            <a:ext cx="3111109" cy="1475737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SemiBold" panose="02000503000000020004" pitchFamily="2" charset="-127"/>
              </a:rPr>
              <a:t> </a:t>
            </a:r>
            <a:endParaRPr kumimoji="1" lang="ko-Kore-KR" altLang="en-US" sz="3600" b="1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82581267-C4FF-2419-4BE2-CED10FB00CE9}"/>
              </a:ext>
            </a:extLst>
          </p:cNvPr>
          <p:cNvCxnSpPr>
            <a:cxnSpLocks/>
            <a:stCxn id="18" idx="3"/>
            <a:endCxn id="22" idx="2"/>
          </p:cNvCxnSpPr>
          <p:nvPr userDrawn="1"/>
        </p:nvCxnSpPr>
        <p:spPr>
          <a:xfrm>
            <a:off x="15608762" y="5218230"/>
            <a:ext cx="911580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F0C7413A-232B-5B82-F723-40BF3160E2EA}"/>
              </a:ext>
            </a:extLst>
          </p:cNvPr>
          <p:cNvSpPr/>
          <p:nvPr userDrawn="1"/>
        </p:nvSpPr>
        <p:spPr>
          <a:xfrm>
            <a:off x="5937130" y="1827105"/>
            <a:ext cx="2077752" cy="2077752"/>
          </a:xfrm>
          <a:prstGeom prst="ellipse">
            <a:avLst/>
          </a:prstGeom>
          <a:solidFill>
            <a:srgbClr val="670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b="1" dirty="0"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2D1CF9B-796D-C28E-28D2-8C05D465D613}"/>
              </a:ext>
            </a:extLst>
          </p:cNvPr>
          <p:cNvSpPr/>
          <p:nvPr userDrawn="1"/>
        </p:nvSpPr>
        <p:spPr>
          <a:xfrm>
            <a:off x="16520342" y="3904856"/>
            <a:ext cx="2626747" cy="2626747"/>
          </a:xfrm>
          <a:prstGeom prst="ellipse">
            <a:avLst/>
          </a:prstGeom>
          <a:solidFill>
            <a:srgbClr val="670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b="1" dirty="0"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5F8CA5-76EF-6F3A-BC18-BA425BB61AB5}"/>
              </a:ext>
            </a:extLst>
          </p:cNvPr>
          <p:cNvSpPr>
            <a:spLocks noChangeAspect="1"/>
          </p:cNvSpPr>
          <p:nvPr userDrawn="1"/>
        </p:nvSpPr>
        <p:spPr>
          <a:xfrm>
            <a:off x="8792161" y="7129276"/>
            <a:ext cx="6816601" cy="2233988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i="0" dirty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rPr>
              <a:t> </a:t>
            </a:r>
            <a:endParaRPr kumimoji="1" lang="ko-Kore-KR" altLang="en-US" sz="3600" b="1" i="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846049F-0C18-242F-94EF-DF7781C947A9}"/>
              </a:ext>
            </a:extLst>
          </p:cNvPr>
          <p:cNvCxnSpPr>
            <a:cxnSpLocks/>
            <a:stCxn id="21" idx="4"/>
            <a:endCxn id="15" idx="0"/>
          </p:cNvCxnSpPr>
          <p:nvPr userDrawn="1"/>
        </p:nvCxnSpPr>
        <p:spPr>
          <a:xfrm>
            <a:off x="6976006" y="3904857"/>
            <a:ext cx="1" cy="575504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021505A-8612-C75F-826E-D2E75963F09D}"/>
              </a:ext>
            </a:extLst>
          </p:cNvPr>
          <p:cNvCxnSpPr>
            <a:cxnSpLocks/>
            <a:stCxn id="18" idx="2"/>
          </p:cNvCxnSpPr>
          <p:nvPr userDrawn="1"/>
        </p:nvCxnSpPr>
        <p:spPr>
          <a:xfrm flipH="1">
            <a:off x="14053207" y="5956098"/>
            <a:ext cx="1" cy="1145085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BEDCAE1B-D983-B8B1-CE43-BB04B1C47A63}"/>
              </a:ext>
            </a:extLst>
          </p:cNvPr>
          <p:cNvCxnSpPr>
            <a:cxnSpLocks/>
            <a:stCxn id="15" idx="2"/>
            <a:endCxn id="23" idx="1"/>
          </p:cNvCxnSpPr>
          <p:nvPr userDrawn="1"/>
        </p:nvCxnSpPr>
        <p:spPr>
          <a:xfrm rot="16200000" flipH="1">
            <a:off x="6738998" y="6193107"/>
            <a:ext cx="2290172" cy="1816154"/>
          </a:xfrm>
          <a:prstGeom prst="bentConnector2">
            <a:avLst/>
          </a:prstGeom>
          <a:ln w="38100">
            <a:solidFill>
              <a:srgbClr val="884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B11B9F-4219-9554-D6BE-516AF4E90FAA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DB55E35F-1DEE-B38B-568B-FB052035FD8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D84F13D-727D-BC91-D52A-48520D49DF0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B376B7-5F9B-1428-85A4-0EC8D95CDC8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A200155-0DBE-D845-449C-4BD7D8B4D9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47B2DBA-6C2A-C66B-AB9B-14B7BC07EF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C3A72CE-658B-CEB1-EFE7-B549269405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39755" y="2152700"/>
            <a:ext cx="1872501" cy="15109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결과 </a:t>
            </a:r>
            <a:r>
              <a:rPr kumimoji="1" lang="en-US" altLang="ko-Kore-KR" dirty="0"/>
              <a:t>A</a:t>
            </a:r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E7090C4F-F94B-0214-E673-5F7251BD6C7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6648867" y="4485431"/>
            <a:ext cx="2338609" cy="15109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결과 </a:t>
            </a:r>
            <a:r>
              <a:rPr kumimoji="1" lang="en-US" altLang="ko-Kore-KR" dirty="0"/>
              <a:t>B</a:t>
            </a:r>
          </a:p>
        </p:txBody>
      </p:sp>
      <p:sp>
        <p:nvSpPr>
          <p:cNvPr id="45" name="텍스트 개체 틀 4">
            <a:extLst>
              <a:ext uri="{FF2B5EF4-FFF2-40B4-BE49-F238E27FC236}">
                <a16:creationId xmlns:a16="http://schemas.microsoft.com/office/drawing/2014/main" id="{4E2DDFE8-ECD0-6F84-7E04-68B64A24763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640913" y="4497723"/>
            <a:ext cx="3079549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4F7DD13B-6FE3-DFC1-A342-D05A50777B4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17783" y="4497723"/>
            <a:ext cx="3079549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48" name="텍스트 개체 틀 4">
            <a:extLst>
              <a:ext uri="{FF2B5EF4-FFF2-40B4-BE49-F238E27FC236}">
                <a16:creationId xmlns:a16="http://schemas.microsoft.com/office/drawing/2014/main" id="{C5B509B0-E6D7-4AA4-BDF7-F9E13970D25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494444" y="4497723"/>
            <a:ext cx="3079549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49" name="텍스트 개체 틀 4">
            <a:extLst>
              <a:ext uri="{FF2B5EF4-FFF2-40B4-BE49-F238E27FC236}">
                <a16:creationId xmlns:a16="http://schemas.microsoft.com/office/drawing/2014/main" id="{231689AD-6E76-60A0-FA39-C8B0569130C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88636" y="4497723"/>
            <a:ext cx="2632663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463FCD4A-F1BD-11A1-3422-9EDD50A259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783836" y="7108401"/>
            <a:ext cx="6824926" cy="22901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55468232-A0FA-6D83-A26D-6B776A028C4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991169" y="6033241"/>
            <a:ext cx="1816154" cy="11241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52" name="텍스트 개체 틀 4">
            <a:extLst>
              <a:ext uri="{FF2B5EF4-FFF2-40B4-BE49-F238E27FC236}">
                <a16:creationId xmlns:a16="http://schemas.microsoft.com/office/drawing/2014/main" id="{32C381CA-3A51-D7C0-4AD0-E34283ACC3C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31483" y="7252441"/>
            <a:ext cx="1816154" cy="11241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6683072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94B0200-4F91-3DAD-1F2D-7F862150DCDF}"/>
              </a:ext>
            </a:extLst>
          </p:cNvPr>
          <p:cNvSpPr>
            <a:spLocks noChangeAspect="1"/>
          </p:cNvSpPr>
          <p:nvPr userDrawn="1"/>
        </p:nvSpPr>
        <p:spPr>
          <a:xfrm>
            <a:off x="7920857" y="2290553"/>
            <a:ext cx="4465587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b="1" i="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1C73E54-3758-FC2A-7818-10BAAA088491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A174437-C28C-A3C3-70B5-AB3DAB450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6A3EA8CF-5D14-484B-D2A5-D2C8C9FA54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EC8F64FD-B16C-7135-F315-6C2105FABD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641B9BBC-5E69-1683-7700-434569E09D8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C4E6994F-DB78-6340-E095-452E860FD9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4415B5-2061-7CE1-365B-96C3F14CDD29}"/>
              </a:ext>
            </a:extLst>
          </p:cNvPr>
          <p:cNvSpPr>
            <a:spLocks noChangeAspect="1"/>
          </p:cNvSpPr>
          <p:nvPr userDrawn="1"/>
        </p:nvSpPr>
        <p:spPr>
          <a:xfrm>
            <a:off x="2584209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b="1" i="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3D8FF3-0BA6-B052-EFAD-B9C2CFDF1C73}"/>
              </a:ext>
            </a:extLst>
          </p:cNvPr>
          <p:cNvSpPr>
            <a:spLocks noChangeAspect="1"/>
          </p:cNvSpPr>
          <p:nvPr userDrawn="1"/>
        </p:nvSpPr>
        <p:spPr>
          <a:xfrm>
            <a:off x="6268649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ore-KR" altLang="en-US" sz="2800" b="1" i="0" u="none" strike="noStrike" kern="1200" baseline="0">
              <a:solidFill>
                <a:schemeClr val="bg1"/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905946-4ADF-FF07-D383-716D6D2D8D02}"/>
              </a:ext>
            </a:extLst>
          </p:cNvPr>
          <p:cNvSpPr>
            <a:spLocks noChangeAspect="1"/>
          </p:cNvSpPr>
          <p:nvPr userDrawn="1"/>
        </p:nvSpPr>
        <p:spPr>
          <a:xfrm>
            <a:off x="3848075" y="4597536"/>
            <a:ext cx="4446490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BF2F72-0023-2677-1D7E-8CEA19AD5A80}"/>
              </a:ext>
            </a:extLst>
          </p:cNvPr>
          <p:cNvSpPr>
            <a:spLocks noChangeAspect="1"/>
          </p:cNvSpPr>
          <p:nvPr userDrawn="1"/>
        </p:nvSpPr>
        <p:spPr>
          <a:xfrm>
            <a:off x="12000723" y="4597536"/>
            <a:ext cx="4446491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D7919-78F3-6A39-4D97-0A784DE10E2F}"/>
              </a:ext>
            </a:extLst>
          </p:cNvPr>
          <p:cNvSpPr txBox="1"/>
          <p:nvPr userDrawn="1"/>
        </p:nvSpPr>
        <p:spPr>
          <a:xfrm>
            <a:off x="25842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A301FF-8C9C-C06F-3682-9AE8D30BD48A}"/>
              </a:ext>
            </a:extLst>
          </p:cNvPr>
          <p:cNvSpPr>
            <a:spLocks noChangeAspect="1"/>
          </p:cNvSpPr>
          <p:nvPr userDrawn="1"/>
        </p:nvSpPr>
        <p:spPr>
          <a:xfrm>
            <a:off x="10736858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b="1" i="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60FC8C-A92A-3D3A-843F-721D524094D4}"/>
              </a:ext>
            </a:extLst>
          </p:cNvPr>
          <p:cNvSpPr>
            <a:spLocks noChangeAspect="1"/>
          </p:cNvSpPr>
          <p:nvPr userDrawn="1"/>
        </p:nvSpPr>
        <p:spPr>
          <a:xfrm>
            <a:off x="14421297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b="1" i="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1EDABFE2-4D17-F0B6-1FC3-0DB72DD1FB3D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V="1">
            <a:off x="6071320" y="6201479"/>
            <a:ext cx="0" cy="379527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5292123-0425-E224-AE14-F0C1BBB449C0}"/>
              </a:ext>
            </a:extLst>
          </p:cNvPr>
          <p:cNvCxnSpPr>
            <a:cxnSpLocks/>
            <a:stCxn id="5" idx="0"/>
          </p:cNvCxnSpPr>
          <p:nvPr userDrawn="1"/>
        </p:nvCxnSpPr>
        <p:spPr>
          <a:xfrm flipV="1">
            <a:off x="4229100" y="6581006"/>
            <a:ext cx="0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11002935-13E3-3BA2-D6A6-09E4F178E53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71320" y="4221061"/>
            <a:ext cx="8152649" cy="1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43CE384-5D6A-5FA0-A2E6-FD11020B2832}"/>
              </a:ext>
            </a:extLst>
          </p:cNvPr>
          <p:cNvCxnSpPr>
            <a:cxnSpLocks/>
          </p:cNvCxnSpPr>
          <p:nvPr userDrawn="1"/>
        </p:nvCxnSpPr>
        <p:spPr>
          <a:xfrm>
            <a:off x="4229100" y="6581006"/>
            <a:ext cx="3693623" cy="0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8B1C543-1AEA-4461-CD07-E821E9448220}"/>
              </a:ext>
            </a:extLst>
          </p:cNvPr>
          <p:cNvCxnSpPr>
            <a:cxnSpLocks/>
            <a:stCxn id="3" idx="2"/>
          </p:cNvCxnSpPr>
          <p:nvPr userDrawn="1"/>
        </p:nvCxnSpPr>
        <p:spPr>
          <a:xfrm flipH="1">
            <a:off x="10147644" y="3894496"/>
            <a:ext cx="6007" cy="326565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CEC4918-E588-E8C1-BE56-7ED73381193D}"/>
              </a:ext>
            </a:extLst>
          </p:cNvPr>
          <p:cNvCxnSpPr>
            <a:cxnSpLocks/>
            <a:endCxn id="4" idx="0"/>
          </p:cNvCxnSpPr>
          <p:nvPr userDrawn="1"/>
        </p:nvCxnSpPr>
        <p:spPr>
          <a:xfrm>
            <a:off x="6071320" y="4221061"/>
            <a:ext cx="0" cy="376475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7531DDE3-D14F-5832-BB44-D1DFAB7308B0}"/>
              </a:ext>
            </a:extLst>
          </p:cNvPr>
          <p:cNvCxnSpPr>
            <a:cxnSpLocks/>
            <a:endCxn id="7" idx="0"/>
          </p:cNvCxnSpPr>
          <p:nvPr userDrawn="1"/>
        </p:nvCxnSpPr>
        <p:spPr>
          <a:xfrm>
            <a:off x="14223969" y="4221061"/>
            <a:ext cx="0" cy="376475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F3CDFB74-C8A2-1751-5398-6EE885D0099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V="1">
            <a:off x="7913540" y="6581006"/>
            <a:ext cx="0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4F8D39EF-8AD9-7204-83A3-B2861689DB6F}"/>
              </a:ext>
            </a:extLst>
          </p:cNvPr>
          <p:cNvCxnSpPr>
            <a:cxnSpLocks/>
            <a:endCxn id="7" idx="2"/>
          </p:cNvCxnSpPr>
          <p:nvPr userDrawn="1"/>
        </p:nvCxnSpPr>
        <p:spPr>
          <a:xfrm flipV="1">
            <a:off x="14223969" y="6201479"/>
            <a:ext cx="0" cy="379527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5E4E975A-46C1-3C6B-49C5-23F7D07E6809}"/>
              </a:ext>
            </a:extLst>
          </p:cNvPr>
          <p:cNvCxnSpPr>
            <a:cxnSpLocks/>
            <a:stCxn id="10" idx="0"/>
          </p:cNvCxnSpPr>
          <p:nvPr userDrawn="1"/>
        </p:nvCxnSpPr>
        <p:spPr>
          <a:xfrm flipV="1">
            <a:off x="12381749" y="6581006"/>
            <a:ext cx="0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82F220D5-B088-2647-447A-69DFA051B5EF}"/>
              </a:ext>
            </a:extLst>
          </p:cNvPr>
          <p:cNvCxnSpPr>
            <a:cxnSpLocks/>
          </p:cNvCxnSpPr>
          <p:nvPr userDrawn="1"/>
        </p:nvCxnSpPr>
        <p:spPr>
          <a:xfrm>
            <a:off x="12382500" y="6581006"/>
            <a:ext cx="3693623" cy="0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D8F10641-7A25-DD8E-E889-D0F334DF68B1}"/>
              </a:ext>
            </a:extLst>
          </p:cNvPr>
          <p:cNvCxnSpPr>
            <a:cxnSpLocks/>
            <a:stCxn id="12" idx="0"/>
          </p:cNvCxnSpPr>
          <p:nvPr userDrawn="1"/>
        </p:nvCxnSpPr>
        <p:spPr>
          <a:xfrm flipV="1">
            <a:off x="16066188" y="6581006"/>
            <a:ext cx="9183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FF793C3-0947-EC30-90A1-AEB8E094489F}"/>
              </a:ext>
            </a:extLst>
          </p:cNvPr>
          <p:cNvSpPr txBox="1"/>
          <p:nvPr userDrawn="1"/>
        </p:nvSpPr>
        <p:spPr>
          <a:xfrm>
            <a:off x="62799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84BD38-1F93-2BF9-D209-9612F56D533E}"/>
              </a:ext>
            </a:extLst>
          </p:cNvPr>
          <p:cNvSpPr txBox="1"/>
          <p:nvPr userDrawn="1"/>
        </p:nvSpPr>
        <p:spPr>
          <a:xfrm>
            <a:off x="107376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232E2D-A6A9-98EF-2511-1AAF38E4C4D1}"/>
              </a:ext>
            </a:extLst>
          </p:cNvPr>
          <p:cNvSpPr txBox="1"/>
          <p:nvPr userDrawn="1"/>
        </p:nvSpPr>
        <p:spPr>
          <a:xfrm>
            <a:off x="144333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95" name="텍스트 개체 틀 4">
            <a:extLst>
              <a:ext uri="{FF2B5EF4-FFF2-40B4-BE49-F238E27FC236}">
                <a16:creationId xmlns:a16="http://schemas.microsoft.com/office/drawing/2014/main" id="{B747C2C3-C4BD-5011-B022-D1DFCC3767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20856" y="2301273"/>
            <a:ext cx="4460893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A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98" name="텍스트 개체 틀 4">
            <a:extLst>
              <a:ext uri="{FF2B5EF4-FFF2-40B4-BE49-F238E27FC236}">
                <a16:creationId xmlns:a16="http://schemas.microsoft.com/office/drawing/2014/main" id="{9253572A-63FC-6F53-282B-6ACCF2F36B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44156" y="4606323"/>
            <a:ext cx="4460893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B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99" name="텍스트 개체 틀 4">
            <a:extLst>
              <a:ext uri="{FF2B5EF4-FFF2-40B4-BE49-F238E27FC236}">
                <a16:creationId xmlns:a16="http://schemas.microsoft.com/office/drawing/2014/main" id="{A8744449-D662-799F-8DBD-577278C6A56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1997556" y="4606323"/>
            <a:ext cx="4460893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C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0" name="텍스트 개체 틀 4">
            <a:extLst>
              <a:ext uri="{FF2B5EF4-FFF2-40B4-BE49-F238E27FC236}">
                <a16:creationId xmlns:a16="http://schemas.microsoft.com/office/drawing/2014/main" id="{85838E07-50AE-817F-C390-A021E15F35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8685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D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1" name="텍스트 개체 틀 4">
            <a:extLst>
              <a:ext uri="{FF2B5EF4-FFF2-40B4-BE49-F238E27FC236}">
                <a16:creationId xmlns:a16="http://schemas.microsoft.com/office/drawing/2014/main" id="{65A5D1AC-4144-5E43-617C-72294DAEF7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6350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E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2" name="텍스트 개체 틀 4">
            <a:extLst>
              <a:ext uri="{FF2B5EF4-FFF2-40B4-BE49-F238E27FC236}">
                <a16:creationId xmlns:a16="http://schemas.microsoft.com/office/drawing/2014/main" id="{1DD7E9ED-B971-2B63-97FC-383F06C2648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74025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F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3" name="텍스트 개체 틀 4">
            <a:extLst>
              <a:ext uri="{FF2B5EF4-FFF2-40B4-BE49-F238E27FC236}">
                <a16:creationId xmlns:a16="http://schemas.microsoft.com/office/drawing/2014/main" id="{5C215267-033D-A551-9158-8C73E639FD0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41690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998982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1CE64997-E7FE-F497-D26B-C56CFAB63483}"/>
              </a:ext>
            </a:extLst>
          </p:cNvPr>
          <p:cNvCxnSpPr>
            <a:cxnSpLocks/>
            <a:stCxn id="14" idx="2"/>
          </p:cNvCxnSpPr>
          <p:nvPr userDrawn="1"/>
        </p:nvCxnSpPr>
        <p:spPr>
          <a:xfrm>
            <a:off x="10133464" y="3066357"/>
            <a:ext cx="0" cy="376197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21E6EF7-F677-9C04-05D2-17238DBA63C2}"/>
              </a:ext>
            </a:extLst>
          </p:cNvPr>
          <p:cNvCxnSpPr>
            <a:stCxn id="19" idx="0"/>
            <a:endCxn id="20" idx="0"/>
          </p:cNvCxnSpPr>
          <p:nvPr userDrawn="1"/>
        </p:nvCxnSpPr>
        <p:spPr>
          <a:xfrm rot="5400000" flipH="1" flipV="1">
            <a:off x="10133465" y="2618357"/>
            <a:ext cx="12700" cy="9377031"/>
          </a:xfrm>
          <a:prstGeom prst="bentConnector3">
            <a:avLst>
              <a:gd name="adj1" fmla="val 3690661"/>
            </a:avLst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1E473-9937-D139-33E3-6B462C0A2DDF}"/>
              </a:ext>
            </a:extLst>
          </p:cNvPr>
          <p:cNvSpPr>
            <a:spLocks noChangeAspect="1"/>
          </p:cNvSpPr>
          <p:nvPr userDrawn="1"/>
        </p:nvSpPr>
        <p:spPr>
          <a:xfrm>
            <a:off x="8625618" y="2097032"/>
            <a:ext cx="3015691" cy="969325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A01188-A199-CF2B-C0B9-083F6074070A}"/>
              </a:ext>
            </a:extLst>
          </p:cNvPr>
          <p:cNvSpPr>
            <a:spLocks noChangeAspect="1"/>
          </p:cNvSpPr>
          <p:nvPr userDrawn="1"/>
        </p:nvSpPr>
        <p:spPr>
          <a:xfrm>
            <a:off x="3208494" y="3320923"/>
            <a:ext cx="3891137" cy="785684"/>
          </a:xfrm>
          <a:prstGeom prst="rect">
            <a:avLst/>
          </a:prstGeom>
          <a:solidFill>
            <a:srgbClr val="00BCE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6A0C4E-95E7-15EA-06FA-88CCA97B007C}"/>
              </a:ext>
            </a:extLst>
          </p:cNvPr>
          <p:cNvSpPr>
            <a:spLocks noChangeAspect="1"/>
          </p:cNvSpPr>
          <p:nvPr userDrawn="1"/>
        </p:nvSpPr>
        <p:spPr>
          <a:xfrm>
            <a:off x="13406542" y="3320923"/>
            <a:ext cx="3891137" cy="785684"/>
          </a:xfrm>
          <a:prstGeom prst="rect">
            <a:avLst/>
          </a:prstGeom>
          <a:solidFill>
            <a:srgbClr val="FF97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E54AB1-7273-A4ED-40B7-9827C6C4BDB1}"/>
              </a:ext>
            </a:extLst>
          </p:cNvPr>
          <p:cNvSpPr>
            <a:spLocks noChangeAspect="1"/>
          </p:cNvSpPr>
          <p:nvPr userDrawn="1"/>
        </p:nvSpPr>
        <p:spPr>
          <a:xfrm>
            <a:off x="8229594" y="4134004"/>
            <a:ext cx="3807738" cy="969325"/>
          </a:xfrm>
          <a:prstGeom prst="rect">
            <a:avLst/>
          </a:prstGeom>
          <a:solidFill>
            <a:srgbClr val="9FCF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E2150C-1F28-0FC1-AA93-159D9E06CF46}"/>
              </a:ext>
            </a:extLst>
          </p:cNvPr>
          <p:cNvSpPr>
            <a:spLocks noChangeAspect="1"/>
          </p:cNvSpPr>
          <p:nvPr userDrawn="1"/>
        </p:nvSpPr>
        <p:spPr>
          <a:xfrm>
            <a:off x="8229596" y="5447442"/>
            <a:ext cx="3807738" cy="974951"/>
          </a:xfrm>
          <a:prstGeom prst="rect">
            <a:avLst/>
          </a:prstGeom>
          <a:solidFill>
            <a:srgbClr val="FF6C8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F26112-1CA6-52C3-F9D4-431887D229E4}"/>
              </a:ext>
            </a:extLst>
          </p:cNvPr>
          <p:cNvSpPr>
            <a:spLocks noChangeAspect="1"/>
          </p:cNvSpPr>
          <p:nvPr userDrawn="1"/>
        </p:nvSpPr>
        <p:spPr>
          <a:xfrm>
            <a:off x="3208494" y="7306872"/>
            <a:ext cx="4472911" cy="78568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89AA1D-A714-38FA-3A15-7EC0FE24967F}"/>
              </a:ext>
            </a:extLst>
          </p:cNvPr>
          <p:cNvSpPr>
            <a:spLocks noChangeAspect="1"/>
          </p:cNvSpPr>
          <p:nvPr userDrawn="1"/>
        </p:nvSpPr>
        <p:spPr>
          <a:xfrm>
            <a:off x="12585525" y="7306872"/>
            <a:ext cx="4472911" cy="78568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3516D0-5242-D09C-20FA-48A5683D8EC5}"/>
              </a:ext>
            </a:extLst>
          </p:cNvPr>
          <p:cNvSpPr>
            <a:spLocks noChangeAspect="1"/>
          </p:cNvSpPr>
          <p:nvPr userDrawn="1"/>
        </p:nvSpPr>
        <p:spPr>
          <a:xfrm>
            <a:off x="3208494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3488E8-E885-BE6E-C718-3A6AAEBABA5D}"/>
              </a:ext>
            </a:extLst>
          </p:cNvPr>
          <p:cNvSpPr>
            <a:spLocks noChangeAspect="1"/>
          </p:cNvSpPr>
          <p:nvPr userDrawn="1"/>
        </p:nvSpPr>
        <p:spPr>
          <a:xfrm>
            <a:off x="5197107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2840F-BD6D-F4CB-BB7E-16343010B2D5}"/>
              </a:ext>
            </a:extLst>
          </p:cNvPr>
          <p:cNvSpPr>
            <a:spLocks noChangeAspect="1"/>
          </p:cNvSpPr>
          <p:nvPr userDrawn="1"/>
        </p:nvSpPr>
        <p:spPr>
          <a:xfrm>
            <a:off x="7185720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BB974C-F62F-E2EE-8994-1907442E1A2A}"/>
              </a:ext>
            </a:extLst>
          </p:cNvPr>
          <p:cNvSpPr>
            <a:spLocks noChangeAspect="1"/>
          </p:cNvSpPr>
          <p:nvPr userDrawn="1"/>
        </p:nvSpPr>
        <p:spPr>
          <a:xfrm>
            <a:off x="9174333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BDB95C-FFF8-7969-CCC7-8C3BACD9FAF9}"/>
              </a:ext>
            </a:extLst>
          </p:cNvPr>
          <p:cNvSpPr>
            <a:spLocks noChangeAspect="1"/>
          </p:cNvSpPr>
          <p:nvPr userDrawn="1"/>
        </p:nvSpPr>
        <p:spPr>
          <a:xfrm>
            <a:off x="11162946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B3F021-3A41-0E0E-34E0-3AC975F69E62}"/>
              </a:ext>
            </a:extLst>
          </p:cNvPr>
          <p:cNvSpPr>
            <a:spLocks noChangeAspect="1"/>
          </p:cNvSpPr>
          <p:nvPr userDrawn="1"/>
        </p:nvSpPr>
        <p:spPr>
          <a:xfrm>
            <a:off x="13151559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66AAB-5684-E843-588E-F96358FF3C94}"/>
              </a:ext>
            </a:extLst>
          </p:cNvPr>
          <p:cNvSpPr>
            <a:spLocks noChangeAspect="1"/>
          </p:cNvSpPr>
          <p:nvPr userDrawn="1"/>
        </p:nvSpPr>
        <p:spPr>
          <a:xfrm>
            <a:off x="15140169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A5720461-DEE6-054C-B6BB-7DA1B744178D}"/>
              </a:ext>
            </a:extLst>
          </p:cNvPr>
          <p:cNvCxnSpPr>
            <a:stCxn id="15" idx="3"/>
            <a:endCxn id="16" idx="1"/>
          </p:cNvCxnSpPr>
          <p:nvPr userDrawn="1"/>
        </p:nvCxnSpPr>
        <p:spPr>
          <a:xfrm>
            <a:off x="7099631" y="3713765"/>
            <a:ext cx="6306911" cy="0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8A7D9D0-CE93-BA8B-5D12-033933E7630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16F951B3-E4CE-0172-4E6C-B0AAFE92EF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10BB3985-C391-47F1-7B5A-FABC3EE3BBF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5DF1C4C-8DD5-9B08-A28D-16A622DF479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6ED43FF-051F-4F92-D568-8E9A6BC0BC3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198A0223-2B38-48A7-A781-EB4D878ACBE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EE52B9EB-D2CC-C04D-09FE-60B899907F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671617" y="2130355"/>
            <a:ext cx="2950642" cy="9012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A</a:t>
            </a:r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BB97FB3B-D51D-C052-DAE6-C57C493F841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04266" y="3330505"/>
            <a:ext cx="3891137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B</a:t>
            </a: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B72B9A52-68B6-B14D-A811-51DBBD01DBD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15066" y="3330505"/>
            <a:ext cx="3891137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C</a:t>
            </a: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D30819B4-725D-852E-9697-6D480606638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33467" y="4134003"/>
            <a:ext cx="3803866" cy="969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D</a:t>
            </a: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DE6207CF-0FB3-77A7-E31A-CDDD64FBBD4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3467" y="5448453"/>
            <a:ext cx="3803866" cy="969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E</a:t>
            </a:r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B959F74B-C09B-B8DC-93BB-73883C730E6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24237" y="7333580"/>
            <a:ext cx="4457168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F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6406CC11-AA5A-61F1-C2B5-D9F9F3A2682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2596837" y="7333580"/>
            <a:ext cx="4457168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F</a:t>
            </a:r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D43BAAC0-0EB2-666B-778A-CDD4D24EAB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242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D09F6D46-B977-347F-4DAC-7A2A315FBAE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18638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56FAC99B-BB8F-0DF5-6B9C-21B40712390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678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A54DE6F7-460A-0321-CBA9-E99410AAE82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866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6" name="텍스트 개체 틀 4">
            <a:extLst>
              <a:ext uri="{FF2B5EF4-FFF2-40B4-BE49-F238E27FC236}">
                <a16:creationId xmlns:a16="http://schemas.microsoft.com/office/drawing/2014/main" id="{B40D111C-D085-5F92-E50B-401FAFCA4A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1495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741081F3-B2A5-BB60-95BF-5AE294B7F9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1683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9" name="텍스트 개체 틀 4">
            <a:extLst>
              <a:ext uri="{FF2B5EF4-FFF2-40B4-BE49-F238E27FC236}">
                <a16:creationId xmlns:a16="http://schemas.microsoft.com/office/drawing/2014/main" id="{E9A50642-ABE8-EBC1-E5BF-7E7A18499DB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16808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B1979-DBC1-0D9B-B3BC-CAAD279C40A9}"/>
              </a:ext>
            </a:extLst>
          </p:cNvPr>
          <p:cNvSpPr txBox="1"/>
          <p:nvPr userDrawn="1"/>
        </p:nvSpPr>
        <p:spPr>
          <a:xfrm>
            <a:off x="17638643" y="9568070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endParaRPr kumimoji="1" lang="ko-Kore-KR" altLang="en-US" sz="3800" b="1" i="0" dirty="0">
              <a:solidFill>
                <a:schemeClr val="bg1"/>
              </a:solidFill>
              <a:latin typeface="Elice DX Neolli OTF Bold" panose="020B0600000101010101" pitchFamily="34" charset="-127"/>
              <a:ea typeface="Elice DX Neolli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2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4B994BD9-87DD-3A70-1EC7-8ABABB28BC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5540" y="2517033"/>
            <a:ext cx="17309866" cy="807012"/>
          </a:xfrm>
          <a:prstGeom prst="rect">
            <a:avLst/>
          </a:prstGeom>
          <a:solidFill>
            <a:schemeClr val="accent4"/>
          </a:solidFill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8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32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F2472A-4175-C614-0C95-FB6A7AF93D6F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2A174E-FABA-A332-BE3B-78CDA6D111BE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D0F68-51E0-7FF4-D228-C37397C41923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704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79522ABD-83B3-E252-FD0B-F347718BA6A0}"/>
              </a:ext>
            </a:extLst>
          </p:cNvPr>
          <p:cNvSpPr/>
          <p:nvPr userDrawn="1"/>
        </p:nvSpPr>
        <p:spPr>
          <a:xfrm>
            <a:off x="5249532" y="2340450"/>
            <a:ext cx="4094922" cy="4094922"/>
          </a:xfrm>
          <a:prstGeom prst="ellipse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071BCB1-C4C6-4E78-6694-900A01897EA7}"/>
              </a:ext>
            </a:extLst>
          </p:cNvPr>
          <p:cNvSpPr/>
          <p:nvPr userDrawn="1"/>
        </p:nvSpPr>
        <p:spPr>
          <a:xfrm>
            <a:off x="6671108" y="5004137"/>
            <a:ext cx="4094922" cy="4094922"/>
          </a:xfrm>
          <a:prstGeom prst="ellipse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8E83DA7-3C86-2D6B-9D00-0EBA25ED2340}"/>
              </a:ext>
            </a:extLst>
          </p:cNvPr>
          <p:cNvSpPr/>
          <p:nvPr userDrawn="1"/>
        </p:nvSpPr>
        <p:spPr>
          <a:xfrm>
            <a:off x="3827955" y="5004137"/>
            <a:ext cx="4094922" cy="4094922"/>
          </a:xfrm>
          <a:prstGeom prst="ellipse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bg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CCDA93-F33C-C6AE-B001-08B9723E24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49531" y="2360328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120CF809-5F4D-EF48-81C5-6F34EB18FA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7954" y="5012206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ADCDCFD2-3A93-CF11-EE0E-7E3FEB4AAC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71108" y="5012206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550A293C-34D9-D9C2-4A46-44124ECDB0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3639" y="2648262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710E45CF-5AD7-DCA8-B3F1-E54610B1E68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063639" y="5021844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B0C243B7-CBBA-85C0-847E-B15B3B9A82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063639" y="7368383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48499745-61FB-D1A4-81A9-56B1E30D9F8B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2BF87FD-48DE-7C22-7647-19DD6D339A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D604FD55-3159-0A7C-60ED-84D5804155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B33D5FF-2643-9EF4-6F4A-F69C226948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A29C956-B561-9631-5752-01EC2211FA6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AB7EFD69-7347-4605-24EC-0581B919283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08300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794C49A-2217-A70A-1EB4-6A883C8937D0}"/>
              </a:ext>
            </a:extLst>
          </p:cNvPr>
          <p:cNvSpPr/>
          <p:nvPr userDrawn="1"/>
        </p:nvSpPr>
        <p:spPr>
          <a:xfrm>
            <a:off x="2346232" y="7743434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텍스트 개체 틀 12">
            <a:extLst>
              <a:ext uri="{FF2B5EF4-FFF2-40B4-BE49-F238E27FC236}">
                <a16:creationId xmlns:a16="http://schemas.microsoft.com/office/drawing/2014/main" id="{9FFFB54C-EFB2-309E-0D35-4EFE89408B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46231" y="7915145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5" name="텍스트 개체 틀 12">
            <a:extLst>
              <a:ext uri="{FF2B5EF4-FFF2-40B4-BE49-F238E27FC236}">
                <a16:creationId xmlns:a16="http://schemas.microsoft.com/office/drawing/2014/main" id="{DC1CF6D9-107F-EFA5-1A06-100617A338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91556" y="8299586"/>
            <a:ext cx="3426804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46" name="텍스트 개체 틀 12">
            <a:extLst>
              <a:ext uri="{FF2B5EF4-FFF2-40B4-BE49-F238E27FC236}">
                <a16:creationId xmlns:a16="http://schemas.microsoft.com/office/drawing/2014/main" id="{FEA2D6A9-E295-A882-6C0A-F8F96C69D1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91556" y="7696515"/>
            <a:ext cx="3426804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1D139500-FAD1-557C-DCC5-33C1E49271AF}"/>
              </a:ext>
            </a:extLst>
          </p:cNvPr>
          <p:cNvSpPr/>
          <p:nvPr userDrawn="1"/>
        </p:nvSpPr>
        <p:spPr>
          <a:xfrm>
            <a:off x="5812374" y="6041347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텍스트 개체 틀 12">
            <a:extLst>
              <a:ext uri="{FF2B5EF4-FFF2-40B4-BE49-F238E27FC236}">
                <a16:creationId xmlns:a16="http://schemas.microsoft.com/office/drawing/2014/main" id="{909341E5-93E5-078C-F96B-B51CDFAA6D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2373" y="6213058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54" name="텍스트 개체 틀 12">
            <a:extLst>
              <a:ext uri="{FF2B5EF4-FFF2-40B4-BE49-F238E27FC236}">
                <a16:creationId xmlns:a16="http://schemas.microsoft.com/office/drawing/2014/main" id="{C148D45F-2971-44BC-F7CC-98D6501FC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57698" y="6597499"/>
            <a:ext cx="3426804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55" name="텍스트 개체 틀 12">
            <a:extLst>
              <a:ext uri="{FF2B5EF4-FFF2-40B4-BE49-F238E27FC236}">
                <a16:creationId xmlns:a16="http://schemas.microsoft.com/office/drawing/2014/main" id="{A02FD833-783E-E325-F7BC-10E4AF4B2EB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57698" y="5994428"/>
            <a:ext cx="3426804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3D500A2-787D-47CB-57F0-05221B9E8C12}"/>
              </a:ext>
            </a:extLst>
          </p:cNvPr>
          <p:cNvSpPr/>
          <p:nvPr userDrawn="1"/>
        </p:nvSpPr>
        <p:spPr>
          <a:xfrm>
            <a:off x="9256821" y="4282360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텍스트 개체 틀 12">
            <a:extLst>
              <a:ext uri="{FF2B5EF4-FFF2-40B4-BE49-F238E27FC236}">
                <a16:creationId xmlns:a16="http://schemas.microsoft.com/office/drawing/2014/main" id="{C2E1F1E5-E055-18F4-DA00-8ACECF72E27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56820" y="4454071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59" name="텍스트 개체 틀 12">
            <a:extLst>
              <a:ext uri="{FF2B5EF4-FFF2-40B4-BE49-F238E27FC236}">
                <a16:creationId xmlns:a16="http://schemas.microsoft.com/office/drawing/2014/main" id="{18D9E98F-6A71-1E23-2FCD-AF186723E5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688893" y="4838512"/>
            <a:ext cx="3426804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EDD0C59-8AA8-7F50-1AC3-E7BCEF51B0F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688893" y="4235441"/>
            <a:ext cx="3426804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B93E35A6-E1BA-151E-3A40-81CE4DD8F982}"/>
              </a:ext>
            </a:extLst>
          </p:cNvPr>
          <p:cNvSpPr/>
          <p:nvPr userDrawn="1"/>
        </p:nvSpPr>
        <p:spPr>
          <a:xfrm>
            <a:off x="12688016" y="2646952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Gowun Dodum" pitchFamily="2" charset="-127"/>
              <a:ea typeface="Gowun Dodum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텍스트 개체 틀 12">
            <a:extLst>
              <a:ext uri="{FF2B5EF4-FFF2-40B4-BE49-F238E27FC236}">
                <a16:creationId xmlns:a16="http://schemas.microsoft.com/office/drawing/2014/main" id="{8561E9BF-C02E-3C7A-A2F7-17885DFBD08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688015" y="2818663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6" name="위로 굽은 화살표[B] 5">
            <a:extLst>
              <a:ext uri="{FF2B5EF4-FFF2-40B4-BE49-F238E27FC236}">
                <a16:creationId xmlns:a16="http://schemas.microsoft.com/office/drawing/2014/main" id="{056496DD-C6E1-AE55-795F-7FDE93618E22}"/>
              </a:ext>
            </a:extLst>
          </p:cNvPr>
          <p:cNvSpPr/>
          <p:nvPr userDrawn="1"/>
        </p:nvSpPr>
        <p:spPr>
          <a:xfrm>
            <a:off x="12883657" y="3792179"/>
            <a:ext cx="1641339" cy="936232"/>
          </a:xfrm>
          <a:prstGeom prst="bentUp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6" name="위로 굽은 화살표[B] 35">
            <a:extLst>
              <a:ext uri="{FF2B5EF4-FFF2-40B4-BE49-F238E27FC236}">
                <a16:creationId xmlns:a16="http://schemas.microsoft.com/office/drawing/2014/main" id="{F2EA11B6-860C-7E0B-2197-ED612AEAABCA}"/>
              </a:ext>
            </a:extLst>
          </p:cNvPr>
          <p:cNvSpPr/>
          <p:nvPr userDrawn="1"/>
        </p:nvSpPr>
        <p:spPr>
          <a:xfrm>
            <a:off x="9431789" y="5446809"/>
            <a:ext cx="1641339" cy="936232"/>
          </a:xfrm>
          <a:prstGeom prst="bentUp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7" name="위로 굽은 화살표[B] 36">
            <a:extLst>
              <a:ext uri="{FF2B5EF4-FFF2-40B4-BE49-F238E27FC236}">
                <a16:creationId xmlns:a16="http://schemas.microsoft.com/office/drawing/2014/main" id="{00E2CE4A-F253-0120-31B4-6352877DAE6A}"/>
              </a:ext>
            </a:extLst>
          </p:cNvPr>
          <p:cNvSpPr/>
          <p:nvPr userDrawn="1"/>
        </p:nvSpPr>
        <p:spPr>
          <a:xfrm>
            <a:off x="5966669" y="7203036"/>
            <a:ext cx="1641339" cy="936232"/>
          </a:xfrm>
          <a:prstGeom prst="bentUp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B8782-DE93-7EFD-1C21-2495B286A703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C3D10B61-E46E-EE28-461D-FDCFF18784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DB86CE78-8EC0-C2F1-60E1-99DB592B17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B514E2-1A87-561F-3E7D-DE95D5FF32E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02B1A681-BC38-A9E4-8B7F-9ABC7AEB2F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61F8548-5041-58EC-700F-04CE427199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08592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8026942-5649-8DC5-B4B2-98EE88161362}"/>
              </a:ext>
            </a:extLst>
          </p:cNvPr>
          <p:cNvSpPr/>
          <p:nvPr userDrawn="1"/>
        </p:nvSpPr>
        <p:spPr>
          <a:xfrm>
            <a:off x="6150080" y="3681133"/>
            <a:ext cx="3563109" cy="356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68A1142D-B39D-403E-C785-59287DAAD1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4905" y="7779682"/>
            <a:ext cx="14197491" cy="835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36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입력해주세요</a:t>
            </a:r>
            <a:endParaRPr kumimoji="1" lang="ko-Kore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0BE5336-B476-2102-FE84-8C453AA445ED}"/>
              </a:ext>
            </a:extLst>
          </p:cNvPr>
          <p:cNvSpPr/>
          <p:nvPr userDrawn="1"/>
        </p:nvSpPr>
        <p:spPr>
          <a:xfrm>
            <a:off x="10951954" y="3681133"/>
            <a:ext cx="3563109" cy="356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E1358880-D7E9-AE5B-B46E-215AC028A2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0079" y="2911007"/>
            <a:ext cx="3563109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256AB844-5E1C-6ED1-4D3F-085A633EA1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951953" y="2911006"/>
            <a:ext cx="3563109" cy="66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10CC456B-392C-3A92-2C8E-F3A4F0774E3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852703" y="4370746"/>
            <a:ext cx="2157860" cy="21606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0463E3DD-DB63-8B3B-731D-093A3CD4767A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1654577" y="4382341"/>
            <a:ext cx="2157860" cy="21606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EF73D4-A345-9EF6-14E2-B81CDA4FEDB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51609F1F-700D-3E83-1A4A-05B6D79E4BA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32EAC4AD-C78C-E042-B1B6-1F117BFF398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4ABA08-04A0-27DC-4F10-8C9CC184A9D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16888275-DA14-6BFB-A1BB-4AF5027926A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A9A8DEF0-8465-E65D-EDE4-43C23274C7D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1149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E340776-FE24-E9D6-2117-F47B75F225BB}"/>
              </a:ext>
            </a:extLst>
          </p:cNvPr>
          <p:cNvSpPr/>
          <p:nvPr userDrawn="1"/>
        </p:nvSpPr>
        <p:spPr>
          <a:xfrm>
            <a:off x="4188483" y="5843461"/>
            <a:ext cx="6124689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4C9CC44-0366-198B-E2D3-E115506220C1}"/>
              </a:ext>
            </a:extLst>
          </p:cNvPr>
          <p:cNvSpPr/>
          <p:nvPr userDrawn="1"/>
        </p:nvSpPr>
        <p:spPr>
          <a:xfrm>
            <a:off x="10518403" y="5836549"/>
            <a:ext cx="6124690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34B8CC17-EFD1-8BDD-8A80-145E947E22F4}"/>
              </a:ext>
            </a:extLst>
          </p:cNvPr>
          <p:cNvSpPr/>
          <p:nvPr userDrawn="1"/>
        </p:nvSpPr>
        <p:spPr>
          <a:xfrm>
            <a:off x="10518403" y="2406831"/>
            <a:ext cx="6124690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06B2446-87B3-37E9-C814-9707BB64BCBB}"/>
              </a:ext>
            </a:extLst>
          </p:cNvPr>
          <p:cNvSpPr/>
          <p:nvPr userDrawn="1"/>
        </p:nvSpPr>
        <p:spPr>
          <a:xfrm>
            <a:off x="4188483" y="2406831"/>
            <a:ext cx="6124689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026942-5649-8DC5-B4B2-98EE88161362}"/>
              </a:ext>
            </a:extLst>
          </p:cNvPr>
          <p:cNvSpPr/>
          <p:nvPr userDrawn="1"/>
        </p:nvSpPr>
        <p:spPr>
          <a:xfrm>
            <a:off x="8640816" y="3858468"/>
            <a:ext cx="3563109" cy="356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Gowun Dodum" pitchFamily="2" charset="-127"/>
              <a:ea typeface="Gowun Dodum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E1358880-D7E9-AE5B-B46E-215AC028A2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3438" y="6319625"/>
            <a:ext cx="2157861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10CC456B-392C-3A92-2C8E-F3A4F0774E3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9343439" y="4369961"/>
            <a:ext cx="2157860" cy="1923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7" name="텍스트 개체 틀 12">
            <a:extLst>
              <a:ext uri="{FF2B5EF4-FFF2-40B4-BE49-F238E27FC236}">
                <a16:creationId xmlns:a16="http://schemas.microsoft.com/office/drawing/2014/main" id="{F9A2DC32-D260-7262-34D8-F0B7B938F4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1648" y="2633063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BB72D8AF-54D9-ED31-93F3-87132A606F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27292" y="2633063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39" name="텍스트 개체 틀 12">
            <a:extLst>
              <a:ext uri="{FF2B5EF4-FFF2-40B4-BE49-F238E27FC236}">
                <a16:creationId xmlns:a16="http://schemas.microsoft.com/office/drawing/2014/main" id="{67AD68D4-C6BA-6FEF-8BDE-A5BA01D655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527292" y="6046312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0" name="텍스트 개체 틀 12">
            <a:extLst>
              <a:ext uri="{FF2B5EF4-FFF2-40B4-BE49-F238E27FC236}">
                <a16:creationId xmlns:a16="http://schemas.microsoft.com/office/drawing/2014/main" id="{F471E128-EAD4-8453-FD20-492DA7424A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01648" y="6046312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6700E6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FAA4C629-6A25-CEF0-2B52-EEA1D06D31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536" y="6881905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5" name="텍스트 개체 틀 7">
            <a:extLst>
              <a:ext uri="{FF2B5EF4-FFF2-40B4-BE49-F238E27FC236}">
                <a16:creationId xmlns:a16="http://schemas.microsoft.com/office/drawing/2014/main" id="{028011F2-8DD4-926F-F67F-C1F304F73B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11457" y="6881905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6" name="텍스트 개체 틀 7">
            <a:extLst>
              <a:ext uri="{FF2B5EF4-FFF2-40B4-BE49-F238E27FC236}">
                <a16:creationId xmlns:a16="http://schemas.microsoft.com/office/drawing/2014/main" id="{BB9D7FE5-06C8-6843-E9F6-67F0D7A45B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405615" y="3468656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7" name="텍스트 개체 틀 7">
            <a:extLst>
              <a:ext uri="{FF2B5EF4-FFF2-40B4-BE49-F238E27FC236}">
                <a16:creationId xmlns:a16="http://schemas.microsoft.com/office/drawing/2014/main" id="{8955E9AB-3692-8F16-095A-9B34C6D6F68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8000" y="3468656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F66137-9F7C-F333-D3FC-286EBC88CB12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C2D87DEC-33E0-9383-20D6-07412BE9507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A913E010-1772-BDB2-240C-FBDA0C3C732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9731F1-9C60-0264-87BB-CA2668667D2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F854EF99-57D3-480A-E341-086E6D15241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D859ABF6-A384-D7B6-B6B0-A1DBDAE280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84562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3C487C2-6D8C-3F7E-AA36-9F2A276EC42D}"/>
              </a:ext>
            </a:extLst>
          </p:cNvPr>
          <p:cNvCxnSpPr/>
          <p:nvPr userDrawn="1"/>
        </p:nvCxnSpPr>
        <p:spPr>
          <a:xfrm>
            <a:off x="9246295" y="8110959"/>
            <a:ext cx="1964486" cy="0"/>
          </a:xfrm>
          <a:prstGeom prst="straightConnector1">
            <a:avLst/>
          </a:prstGeom>
          <a:ln w="38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620A74-8D48-2DE5-449E-A1A6E29C4A1B}"/>
              </a:ext>
            </a:extLst>
          </p:cNvPr>
          <p:cNvCxnSpPr/>
          <p:nvPr userDrawn="1"/>
        </p:nvCxnSpPr>
        <p:spPr>
          <a:xfrm>
            <a:off x="8666119" y="6568208"/>
            <a:ext cx="1964486" cy="0"/>
          </a:xfrm>
          <a:prstGeom prst="straightConnector1">
            <a:avLst/>
          </a:prstGeom>
          <a:ln w="38100">
            <a:solidFill>
              <a:srgbClr val="C6B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F1F38BC-77B1-09DB-B706-BC5BA44CA835}"/>
              </a:ext>
            </a:extLst>
          </p:cNvPr>
          <p:cNvCxnSpPr/>
          <p:nvPr userDrawn="1"/>
        </p:nvCxnSpPr>
        <p:spPr>
          <a:xfrm>
            <a:off x="8085944" y="5025458"/>
            <a:ext cx="1964486" cy="0"/>
          </a:xfrm>
          <a:prstGeom prst="straightConnector1">
            <a:avLst/>
          </a:prstGeom>
          <a:ln w="38100">
            <a:solidFill>
              <a:srgbClr val="8F6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23F5BA-6E91-E852-CCD3-1B512EF74332}"/>
              </a:ext>
            </a:extLst>
          </p:cNvPr>
          <p:cNvCxnSpPr/>
          <p:nvPr userDrawn="1"/>
        </p:nvCxnSpPr>
        <p:spPr>
          <a:xfrm>
            <a:off x="7505769" y="3482708"/>
            <a:ext cx="1964486" cy="0"/>
          </a:xfrm>
          <a:prstGeom prst="straightConnector1">
            <a:avLst/>
          </a:prstGeom>
          <a:ln w="38100">
            <a:solidFill>
              <a:srgbClr val="6700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248467-BA92-587A-6E63-22B2F97EABC0}"/>
              </a:ext>
            </a:extLst>
          </p:cNvPr>
          <p:cNvGrpSpPr/>
          <p:nvPr userDrawn="1"/>
        </p:nvGrpSpPr>
        <p:grpSpPr>
          <a:xfrm>
            <a:off x="3518180" y="2621483"/>
            <a:ext cx="7263934" cy="6483800"/>
            <a:chOff x="1926703" y="4375015"/>
            <a:chExt cx="6693311" cy="5974461"/>
          </a:xfrm>
        </p:grpSpPr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23C2FB10-74DC-576D-6A59-A1BFF808BE16}"/>
                </a:ext>
              </a:extLst>
            </p:cNvPr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/>
            </a:prstGeom>
            <a:solidFill>
              <a:srgbClr val="670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26" name="사다리꼴[T] 25">
              <a:extLst>
                <a:ext uri="{FF2B5EF4-FFF2-40B4-BE49-F238E27FC236}">
                  <a16:creationId xmlns:a16="http://schemas.microsoft.com/office/drawing/2014/main" id="{B1E172C6-479B-1397-8989-2737BC9083D4}"/>
                </a:ext>
              </a:extLst>
            </p:cNvPr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name="adj" fmla="val 5628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27" name="사다리꼴[T] 26">
              <a:extLst>
                <a:ext uri="{FF2B5EF4-FFF2-40B4-BE49-F238E27FC236}">
                  <a16:creationId xmlns:a16="http://schemas.microsoft.com/office/drawing/2014/main" id="{8676536A-EF0E-FEEC-4CD6-B1012E4A44CD}"/>
                </a:ext>
              </a:extLst>
            </p:cNvPr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name="adj" fmla="val 56283"/>
              </a:avLst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28" name="사다리꼴[T] 27">
              <a:extLst>
                <a:ext uri="{FF2B5EF4-FFF2-40B4-BE49-F238E27FC236}">
                  <a16:creationId xmlns:a16="http://schemas.microsoft.com/office/drawing/2014/main" id="{64AAE227-EAA5-E397-537A-C611DBB1E3A6}"/>
                </a:ext>
              </a:extLst>
            </p:cNvPr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name="adj" fmla="val 56283"/>
              </a:avLst>
            </a:prstGeom>
            <a:solidFill>
              <a:srgbClr val="8F6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Gowun Dodum" pitchFamily="2" charset="-127"/>
                <a:ea typeface="Gowun Dodum" pitchFamily="2" charset="-127"/>
              </a:endParaRPr>
            </a:p>
          </p:txBody>
        </p:sp>
      </p:grp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61A83FA7-CA0E-EC0B-100D-C0B7027DDBF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4221" y="4494377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B53DF418-0ADE-C9DC-49E4-102A92CA67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4221" y="3149283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963FEED0-3A12-C955-50FB-712B3E4462E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34221" y="6136433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C</a:t>
            </a:r>
            <a:endParaRPr kumimoji="1" lang="ko-Kore-KR" altLang="en-US" dirty="0"/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8A78BF0E-C5E1-3F50-7FA1-44EBBA7512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34221" y="7831142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D</a:t>
            </a:r>
            <a:endParaRPr kumimoji="1" lang="ko-Kore-KR" altLang="en-US" dirty="0"/>
          </a:p>
        </p:txBody>
      </p:sp>
      <p:sp>
        <p:nvSpPr>
          <p:cNvPr id="48" name="텍스트 개체 틀 7">
            <a:extLst>
              <a:ext uri="{FF2B5EF4-FFF2-40B4-BE49-F238E27FC236}">
                <a16:creationId xmlns:a16="http://schemas.microsoft.com/office/drawing/2014/main" id="{BAAE1488-D386-6523-6182-F5E21918C7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58110" y="3124559"/>
            <a:ext cx="7467233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9" name="텍스트 개체 틀 7">
            <a:extLst>
              <a:ext uri="{FF2B5EF4-FFF2-40B4-BE49-F238E27FC236}">
                <a16:creationId xmlns:a16="http://schemas.microsoft.com/office/drawing/2014/main" id="{15230EAA-8E57-CC3C-D008-11BB0673C4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252269" y="4650657"/>
            <a:ext cx="6911595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B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0" name="텍스트 개체 틀 7">
            <a:extLst>
              <a:ext uri="{FF2B5EF4-FFF2-40B4-BE49-F238E27FC236}">
                <a16:creationId xmlns:a16="http://schemas.microsoft.com/office/drawing/2014/main" id="{4FBB3B72-686F-D400-B61A-FCC5C6637E4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782114" y="6176755"/>
            <a:ext cx="6293164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C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1" name="텍스트 개체 틀 7">
            <a:extLst>
              <a:ext uri="{FF2B5EF4-FFF2-40B4-BE49-F238E27FC236}">
                <a16:creationId xmlns:a16="http://schemas.microsoft.com/office/drawing/2014/main" id="{0CA3A3B0-4ED8-23C4-8ADA-CF021563B27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445492" y="7702853"/>
            <a:ext cx="5769891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D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AF30D80-5913-DADF-2BC0-86D935A8227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EFF9D1AC-1C3C-2197-2901-F6E457864F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48E16F7-BA3C-C276-16EB-B52EE23819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3E6E4771-580D-6140-7CFE-C7D5076FEB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DA1615F2-3F3D-F0F1-EA71-05328F91C19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02E643DE-FFDF-F073-9745-A001F8DE83E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65583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D1666E60-587E-A26C-B754-1A2954629AD4}"/>
              </a:ext>
            </a:extLst>
          </p:cNvPr>
          <p:cNvSpPr/>
          <p:nvPr userDrawn="1"/>
        </p:nvSpPr>
        <p:spPr>
          <a:xfrm>
            <a:off x="7219421" y="2727165"/>
            <a:ext cx="6321423" cy="63214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043EF-5B47-8E85-6F14-B54605A7A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2957" y="3090701"/>
            <a:ext cx="5594350" cy="5594350"/>
          </a:xfrm>
          <a:prstGeom prst="rect">
            <a:avLst/>
          </a:prstGeom>
        </p:spPr>
      </p:pic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87A893C-AC31-029B-1E8E-3545948784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2878" y="2916128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7DB14B7A-41F1-41C7-C757-1FA09A3D2F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2878" y="6487464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C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B44E5B9E-4C0A-18EF-A06B-845425A2E3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430176" y="2916128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B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7214F5F3-034E-A3AD-F50F-FF51A78ED49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430176" y="6487464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D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DE53B6-CC62-C720-EBB8-7DE59A0A5A6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6C750B80-DD34-FD31-204C-EDD5046153C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B114BF19-6070-75F1-3BD0-3B3FA920B77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D06182BA-D5E0-27CC-A55D-16ED1B9BAE0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1ADF38E6-71EA-E7B3-AEC9-77FC394B6A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09DE2175-D929-F6BB-E2DF-1B7BD572ABC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10CF1AC8-E144-7776-192F-D0EA9554D35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76591" y="4081008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51FE9024-0E0D-F149-00B2-DF877DE46B7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628243" y="4081008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6983FD7A-9F5C-F656-391E-21DF31D0EC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76591" y="5962817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C</a:t>
            </a:r>
            <a:endParaRPr kumimoji="1" lang="ko-Kore-KR" altLang="en-US" dirty="0"/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7944ACBE-EB3B-A341-909E-78365659DE0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628243" y="5962817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857637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279B7B6F-0924-8A08-0382-D661A3CE2FA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30828182"/>
              </p:ext>
            </p:extLst>
          </p:nvPr>
        </p:nvGraphicFramePr>
        <p:xfrm>
          <a:off x="3507288" y="2932217"/>
          <a:ext cx="14539137" cy="596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379">
                  <a:extLst>
                    <a:ext uri="{9D8B030D-6E8A-4147-A177-3AD203B41FA5}">
                      <a16:colId xmlns:a16="http://schemas.microsoft.com/office/drawing/2014/main" val="3117880066"/>
                    </a:ext>
                  </a:extLst>
                </a:gridCol>
                <a:gridCol w="4846379">
                  <a:extLst>
                    <a:ext uri="{9D8B030D-6E8A-4147-A177-3AD203B41FA5}">
                      <a16:colId xmlns:a16="http://schemas.microsoft.com/office/drawing/2014/main" val="1268484244"/>
                    </a:ext>
                  </a:extLst>
                </a:gridCol>
                <a:gridCol w="4846379">
                  <a:extLst>
                    <a:ext uri="{9D8B030D-6E8A-4147-A177-3AD203B41FA5}">
                      <a16:colId xmlns:a16="http://schemas.microsoft.com/office/drawing/2014/main" val="323711648"/>
                    </a:ext>
                  </a:extLst>
                </a:gridCol>
              </a:tblGrid>
              <a:tr h="91793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16994"/>
                  </a:ext>
                </a:extLst>
              </a:tr>
              <a:tr h="2521188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307595"/>
                  </a:ext>
                </a:extLst>
              </a:tr>
              <a:tr h="2521188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83039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2544CA-91F2-6705-50C7-333F9A96E46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F5AC7243-7B3A-4A19-B5D7-03EE4D15766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81200752-99F4-B3F4-0DB3-D0C2BA91117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D96079-7D5D-B74D-3338-DAE570EB36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70F831C-B624-2EC5-3436-26CB8C5B41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E3A0B18-E926-F79E-6B4B-77FD38D97B0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07020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B5D2AB56-1960-D96D-3BBB-15895203ED3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24074855"/>
              </p:ext>
            </p:extLst>
          </p:nvPr>
        </p:nvGraphicFramePr>
        <p:xfrm>
          <a:off x="1326775" y="2308856"/>
          <a:ext cx="17653750" cy="7158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75">
                  <a:extLst>
                    <a:ext uri="{9D8B030D-6E8A-4147-A177-3AD203B41FA5}">
                      <a16:colId xmlns:a16="http://schemas.microsoft.com/office/drawing/2014/main" val="4210964046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2653671464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318453476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917456522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997556599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831949790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1615061639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481424331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2049120060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751772607"/>
                    </a:ext>
                  </a:extLst>
                </a:gridCol>
              </a:tblGrid>
              <a:tr h="999693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4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6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7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8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9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10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333256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444257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834854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169790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39957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83535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44748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551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9F5E38-1348-E317-AF0E-BE5B2DFA270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3EE23621-A3D8-A7FF-858B-4DEB2F7BFCD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FC39B6B4-3DAB-46C3-AFF9-438A0A46ECD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B999F4-D6CD-B9D5-FCC1-C6FFC28E4B0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B3F7F6EB-B37B-801F-DBA0-264A6322253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5584C13-C3B6-02D3-732F-67720C6A5AB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91354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76F3684F-4CE2-C9BB-D6FC-DC1A47A91D4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7245591"/>
              </p:ext>
            </p:extLst>
          </p:nvPr>
        </p:nvGraphicFramePr>
        <p:xfrm>
          <a:off x="1996046" y="1797758"/>
          <a:ext cx="16315207" cy="822922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030587">
                  <a:extLst>
                    <a:ext uri="{9D8B030D-6E8A-4147-A177-3AD203B41FA5}">
                      <a16:colId xmlns:a16="http://schemas.microsoft.com/office/drawing/2014/main" val="316019777"/>
                    </a:ext>
                  </a:extLst>
                </a:gridCol>
                <a:gridCol w="7142310">
                  <a:extLst>
                    <a:ext uri="{9D8B030D-6E8A-4147-A177-3AD203B41FA5}">
                      <a16:colId xmlns:a16="http://schemas.microsoft.com/office/drawing/2014/main" val="3630066182"/>
                    </a:ext>
                  </a:extLst>
                </a:gridCol>
                <a:gridCol w="7142310">
                  <a:extLst>
                    <a:ext uri="{9D8B030D-6E8A-4147-A177-3AD203B41FA5}">
                      <a16:colId xmlns:a16="http://schemas.microsoft.com/office/drawing/2014/main" val="2033151300"/>
                    </a:ext>
                  </a:extLst>
                </a:gridCol>
              </a:tblGrid>
              <a:tr h="8833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3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GPU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TPU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9401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용도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범용적인 그래픽 및 병렬 데이터 처리</a:t>
                      </a:r>
                      <a:r>
                        <a:rPr lang="en-US" altLang="ko-KR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</a:t>
                      </a:r>
                      <a:r>
                        <a:rPr lang="en-US" altLang="ko-KR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렌더링 등</a:t>
                      </a:r>
                      <a:r>
                        <a:rPr lang="en-US" altLang="ko-KR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신경망 학습 및 추론에 필요한 </a:t>
                      </a:r>
                      <a:r>
                        <a:rPr lang="ko-KR" altLang="en-US" sz="2400" b="0" i="0" dirty="0" err="1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텐서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연산 가속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29489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개발 환경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CUDA, OpenCL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등 광범위한 개발 도구 및 라이브러리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주로 </a:t>
                      </a:r>
                      <a:r>
                        <a:rPr lang="en-US" altLang="ko-KR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TensorFlow/GCP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등 구글 서비스에서 사용 가능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709205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성능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고성능의 배치단위 다목적 데이터 처리</a:t>
                      </a:r>
                      <a:endParaRPr lang="en-US" altLang="ko-KR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다만</a:t>
                      </a:r>
                      <a:r>
                        <a:rPr lang="en-US" altLang="ko-KR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TPU</a:t>
                      </a:r>
                      <a:r>
                        <a:rPr lang="ko-KR" altLang="en-US" sz="2400" b="0" i="0" dirty="0" err="1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비하여 높은 전력 소비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GPU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보다 전력 소비가 낮으며 비용 대비 에너지 효율 높음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8230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확장성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여러 </a:t>
                      </a:r>
                      <a:r>
                        <a:rPr lang="en-US" altLang="ko-KR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GPU</a:t>
                      </a:r>
                      <a:r>
                        <a:rPr lang="ko-KR" altLang="en-US" sz="2400" b="0" i="0" dirty="0" err="1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병렬 연결하여 규모 확장 가능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클라우드 기반의 대규모 인프라 운영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61476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비용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낮은 성능의 보급형 모델부터 하이엔드 급까지 다양한 선택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구글 클라우드 사용 비용에 추가되며</a:t>
                      </a:r>
                      <a:r>
                        <a:rPr lang="en-US" altLang="ko-KR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2400" b="0" i="0" dirty="0">
                          <a:solidFill>
                            <a:sysClr val="windowText" lastClr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선택지 적음</a:t>
                      </a:r>
                      <a:endParaRPr lang="ko-Kore-KR" altLang="en-US" sz="2400" b="0" i="0" dirty="0">
                        <a:solidFill>
                          <a:sysClr val="windowText" lastClr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72456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922886-40C8-334E-1343-310D146E4E5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96002242-BDF7-81E5-2E6D-C25DA648905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792DFDE0-6F44-1D80-0960-A06340D2A68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3B6720-A975-3A2F-4DBF-2F2D8D396E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C479AC98-F3F2-CEDF-842B-57097463BF7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3226F29-41FA-9945-4154-B8B5063213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43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2A815D99-30AF-58B8-0F56-2B18724E33BC}"/>
              </a:ext>
            </a:extLst>
          </p:cNvPr>
          <p:cNvSpPr/>
          <p:nvPr userDrawn="1"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6820C287-71E2-26B0-52B8-08D2617E12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37325671"/>
              </p:ext>
            </p:extLst>
          </p:nvPr>
        </p:nvGraphicFramePr>
        <p:xfrm>
          <a:off x="2953453" y="2481830"/>
          <a:ext cx="14923730" cy="68610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2752888">
                  <a:extLst>
                    <a:ext uri="{9D8B030D-6E8A-4147-A177-3AD203B41FA5}">
                      <a16:colId xmlns:a16="http://schemas.microsoft.com/office/drawing/2014/main" val="3258081113"/>
                    </a:ext>
                  </a:extLst>
                </a:gridCol>
                <a:gridCol w="12170842">
                  <a:extLst>
                    <a:ext uri="{9D8B030D-6E8A-4147-A177-3AD203B41FA5}">
                      <a16:colId xmlns:a16="http://schemas.microsoft.com/office/drawing/2014/main" val="2919220516"/>
                    </a:ext>
                  </a:extLst>
                </a:gridCol>
              </a:tblGrid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791026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8345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ore-KR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22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4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034616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54711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C83014-28F8-0778-85B6-3476388BEF6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2D5D94D3-3EF5-B476-0419-17DC3905E82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61D94A61-D206-8096-EBF1-B843CDEC9FC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8C6AF4-C115-5DC9-EB29-B3709F434F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FC8545F-03E2-B3FE-D93D-A960154DF80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9C964E4D-5BA9-8440-B48B-EF63E7C63A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9726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9AAF9A-3A23-2AE3-1963-2D0189F5579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D209068-DA41-AEE6-73A8-D5D7166FC0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CDA72FA-DF0B-04B4-5565-6C90361417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085" y="1609344"/>
            <a:ext cx="19321130" cy="7929103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36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  <a:lvl2pPr marL="1028700" indent="-57150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32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2pPr>
            <a:lvl3pPr marL="1371600" indent="-45720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28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3pPr>
            <a:lvl4pPr>
              <a:defRPr lang="en-US" altLang="ko-KR" sz="2800" dirty="0" smtClean="0">
                <a:solidFill>
                  <a:schemeClr val="bg1"/>
                </a:solidFill>
              </a:defRPr>
            </a:lvl4pPr>
            <a:lvl5pPr>
              <a:defRPr lang="ko-KR" altLang="en-US" sz="28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ko-KR" alt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F0445A0-C186-17ED-9551-41C3C16F1D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221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입력해주세요</a:t>
            </a:r>
            <a:r>
              <a:rPr lang="en-US" altLang="ko-KR" dirty="0"/>
              <a:t>.(</a:t>
            </a:r>
            <a:r>
              <a:rPr lang="ko-KR" altLang="en-US" dirty="0"/>
              <a:t>여백 포함 최대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BB4FA1A6-85E7-1095-5C96-15F57EA0B00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D6A6416-1453-7E57-98F1-0C1D2071C8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9C02B1-DBD3-3DDB-23B0-619DE30F6CA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876958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7">
            <a:extLst>
              <a:ext uri="{FF2B5EF4-FFF2-40B4-BE49-F238E27FC236}">
                <a16:creationId xmlns:a16="http://schemas.microsoft.com/office/drawing/2014/main" id="{5F042D33-7A4D-4897-DB72-8C0609A35D2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4776515"/>
              </p:ext>
            </p:extLst>
          </p:nvPr>
        </p:nvGraphicFramePr>
        <p:xfrm>
          <a:off x="8041385" y="2323440"/>
          <a:ext cx="10671762" cy="7138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417">
                  <a:extLst>
                    <a:ext uri="{9D8B030D-6E8A-4147-A177-3AD203B41FA5}">
                      <a16:colId xmlns:a16="http://schemas.microsoft.com/office/drawing/2014/main" val="547145697"/>
                    </a:ext>
                  </a:extLst>
                </a:gridCol>
                <a:gridCol w="4121426">
                  <a:extLst>
                    <a:ext uri="{9D8B030D-6E8A-4147-A177-3AD203B41FA5}">
                      <a16:colId xmlns:a16="http://schemas.microsoft.com/office/drawing/2014/main" val="2134959090"/>
                    </a:ext>
                  </a:extLst>
                </a:gridCol>
                <a:gridCol w="4094919">
                  <a:extLst>
                    <a:ext uri="{9D8B030D-6E8A-4147-A177-3AD203B41FA5}">
                      <a16:colId xmlns:a16="http://schemas.microsoft.com/office/drawing/2014/main" val="1598500829"/>
                    </a:ext>
                  </a:extLst>
                </a:gridCol>
              </a:tblGrid>
              <a:tr h="822829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Gowun Dodum" pitchFamily="2" charset="-127"/>
                          <a:ea typeface="Gowun Dodum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89374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ore-KR" altLang="en-US" sz="2800" b="0" i="0" dirty="0">
                        <a:solidFill>
                          <a:srgbClr val="6700E6"/>
                        </a:solidFill>
                        <a:latin typeface="Gowun Dodum" pitchFamily="2" charset="-127"/>
                        <a:ea typeface="Gowun Dodum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57915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ore-KR" altLang="en-US" sz="2800" b="0" i="0" dirty="0">
                        <a:solidFill>
                          <a:srgbClr val="6700E6"/>
                        </a:solidFill>
                        <a:latin typeface="Gowun Dodum" pitchFamily="2" charset="-127"/>
                        <a:ea typeface="Gowun Dodum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635859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ore-KR" altLang="en-US" sz="2800" b="0" i="0" dirty="0">
                        <a:solidFill>
                          <a:srgbClr val="6700E6"/>
                        </a:solidFill>
                        <a:latin typeface="Gowun Dodum" pitchFamily="2" charset="-127"/>
                        <a:ea typeface="Gowun Dodum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57877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ore-KR" altLang="en-US" sz="2800" b="0" i="0" dirty="0">
                        <a:solidFill>
                          <a:srgbClr val="6700E6"/>
                        </a:solidFill>
                        <a:latin typeface="Gowun Dodum" pitchFamily="2" charset="-127"/>
                        <a:ea typeface="Gowun Dodum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564692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5</a:t>
                      </a:r>
                      <a:endParaRPr lang="ko-Kore-KR" altLang="en-US" sz="2800" b="0" i="0" dirty="0">
                        <a:solidFill>
                          <a:srgbClr val="6700E6"/>
                        </a:solidFill>
                        <a:latin typeface="Gowun Dodum" pitchFamily="2" charset="-127"/>
                        <a:ea typeface="Gowun Dodum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61236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rgbClr val="6700E6"/>
                          </a:solidFill>
                          <a:latin typeface="Gowun Dodum" pitchFamily="2" charset="-127"/>
                          <a:ea typeface="Gowun Dodum" pitchFamily="2" charset="-127"/>
                          <a:cs typeface="Pretendard Medium" panose="02000503000000020004" pitchFamily="2" charset="-127"/>
                        </a:rPr>
                        <a:t>6</a:t>
                      </a:r>
                      <a:endParaRPr lang="ko-Kore-KR" altLang="en-US" sz="2800" b="0" i="0" dirty="0">
                        <a:solidFill>
                          <a:srgbClr val="6700E6"/>
                        </a:solidFill>
                        <a:latin typeface="Gowun Dodum" pitchFamily="2" charset="-127"/>
                        <a:ea typeface="Gowun Dodum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Gowun Dodum" pitchFamily="2" charset="-127"/>
                        <a:ea typeface="Gowun Dodum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F6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922320"/>
                  </a:ext>
                </a:extLst>
              </a:tr>
            </a:tbl>
          </a:graphicData>
        </a:graphic>
      </p:graphicFrame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A9CE8722-A847-C7CA-9ABF-0DDEF927D6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63017" y="2363131"/>
            <a:ext cx="5398428" cy="713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 marL="0" indent="0">
              <a:buNone/>
              <a:defRPr kumimoji="1" lang="en-US" altLang="ko-KR" sz="32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600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marL="457200" lvl="0" indent="-457200" defTabSz="45720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설명을 적어주세요</a:t>
            </a:r>
            <a:r>
              <a:rPr kumimoji="1" lang="en-US" altLang="ko-KR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75BA00-6E10-DC80-F802-FF6CCD82F79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D3DC0EEC-2B96-C880-7BBB-4E20FDBF82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F6FC9F1-4FFC-E180-DAFB-80252BD8AE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A8481-CF93-B534-2587-21B619BCB2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823AEFF-3AFA-5ECC-E8B4-9D046FFCBF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20B79CFF-5C44-227E-EDC4-205014F0BF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2005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75BA00-6E10-DC80-F802-FF6CCD82F79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D3DC0EEC-2B96-C880-7BBB-4E20FDBF82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F6FC9F1-4FFC-E180-DAFB-80252BD8AE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A8481-CF93-B534-2587-21B619BCB2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823AEFF-3AFA-5ECC-E8B4-9D046FFCBF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20B79CFF-5C44-227E-EDC4-205014F0BF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26319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AFE5722-40AB-635B-F191-67F7BD6C9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1893" y="7075994"/>
            <a:ext cx="17303512" cy="855667"/>
          </a:xfrm>
          <a:prstGeom prst="snip2DiagRect">
            <a:avLst/>
          </a:prstGeom>
          <a:noFill/>
          <a:ln w="88900" cap="sq">
            <a:solidFill>
              <a:schemeClr val="accent3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C2F08BF-7E9B-4721-869F-EDA6AA8ED7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894" y="3167542"/>
            <a:ext cx="17303512" cy="26934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800" b="1" i="0" baseline="0">
                <a:solidFill>
                  <a:schemeClr val="tx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1523025" rtl="0" eaLnBrk="1" fontAlgn="auto" latinLnBrk="1" hangingPunct="1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대주제</a:t>
            </a:r>
          </a:p>
        </p:txBody>
      </p:sp>
      <p:sp>
        <p:nvSpPr>
          <p:cNvPr id="10" name="텍스트 개체 틀 15">
            <a:extLst>
              <a:ext uri="{FF2B5EF4-FFF2-40B4-BE49-F238E27FC236}">
                <a16:creationId xmlns:a16="http://schemas.microsoft.com/office/drawing/2014/main" id="{B070DD11-A6C2-1F24-706B-13D0DD0EA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894" y="1797273"/>
            <a:ext cx="17303512" cy="9892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교육 기관명</a:t>
            </a:r>
            <a:endParaRPr lang="en-US" altLang="ko-KR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848D02E-FE1C-0C81-FEE2-58A03B9EDA61}"/>
              </a:ext>
            </a:extLst>
          </p:cNvPr>
          <p:cNvCxnSpPr>
            <a:cxnSpLocks/>
          </p:cNvCxnSpPr>
          <p:nvPr userDrawn="1"/>
        </p:nvCxnSpPr>
        <p:spPr>
          <a:xfrm>
            <a:off x="1501894" y="3120987"/>
            <a:ext cx="173035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7531A5E2-D304-6AC5-CCC6-0C326592A4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74678" y="7124649"/>
            <a:ext cx="16757944" cy="8070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소주제</a:t>
            </a:r>
          </a:p>
        </p:txBody>
      </p:sp>
    </p:spTree>
    <p:extLst>
      <p:ext uri="{BB962C8B-B14F-4D97-AF65-F5344CB8AC3E}">
        <p14:creationId xmlns:p14="http://schemas.microsoft.com/office/powerpoint/2010/main" val="37501605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E44351-2AB3-A25B-ECAD-AA5E083EE12B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EE547C-9FA1-7A08-BCEB-575383A458A8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05C7D1-951A-92F2-6E1F-A3011864EE0E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  <p:sp>
        <p:nvSpPr>
          <p:cNvPr id="5" name="텍스트 개체 틀 15">
            <a:extLst>
              <a:ext uri="{FF2B5EF4-FFF2-40B4-BE49-F238E27FC236}">
                <a16:creationId xmlns:a16="http://schemas.microsoft.com/office/drawing/2014/main" id="{973E20BE-2A51-E8B5-31F0-710C1E6AC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9260" y="2001079"/>
            <a:ext cx="14988780" cy="732472"/>
          </a:xfrm>
          <a:prstGeom prst="rect">
            <a:avLst/>
          </a:prstGeom>
          <a:solidFill>
            <a:schemeClr val="accent4"/>
          </a:solidFill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00 </a:t>
            </a:r>
            <a:r>
              <a:rPr lang="ko-KR" altLang="en-US" dirty="0"/>
              <a:t>렉쳐명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078C3-C1ED-041D-200B-7F98F4FA0BEC}"/>
              </a:ext>
            </a:extLst>
          </p:cNvPr>
          <p:cNvSpPr txBox="1"/>
          <p:nvPr userDrawn="1"/>
        </p:nvSpPr>
        <p:spPr>
          <a:xfrm>
            <a:off x="1382626" y="2093845"/>
            <a:ext cx="1139742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32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rPr>
              <a:t>목차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AE67195-A94D-808B-85A9-F51EE8601DBA}"/>
              </a:ext>
            </a:extLst>
          </p:cNvPr>
          <p:cNvCxnSpPr>
            <a:cxnSpLocks/>
          </p:cNvCxnSpPr>
          <p:nvPr userDrawn="1"/>
        </p:nvCxnSpPr>
        <p:spPr>
          <a:xfrm>
            <a:off x="1501894" y="3147491"/>
            <a:ext cx="1730351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15">
            <a:extLst>
              <a:ext uri="{FF2B5EF4-FFF2-40B4-BE49-F238E27FC236}">
                <a16:creationId xmlns:a16="http://schemas.microsoft.com/office/drawing/2014/main" id="{058282D6-AEC5-5BA2-9675-C10C71728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894" y="3485321"/>
            <a:ext cx="17303512" cy="6135754"/>
          </a:xfrm>
          <a:prstGeom prst="rect">
            <a:avLst/>
          </a:prstGeom>
          <a:solidFill>
            <a:schemeClr val="accent4"/>
          </a:solidFill>
        </p:spPr>
        <p:txBody>
          <a:bodyPr anchor="t"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36554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4B994BD9-87DD-3A70-1EC7-8ABABB28BC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5540" y="2517033"/>
            <a:ext cx="17309866" cy="807012"/>
          </a:xfrm>
          <a:prstGeom prst="rect">
            <a:avLst/>
          </a:prstGeom>
          <a:solidFill>
            <a:schemeClr val="accent4"/>
          </a:solidFill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8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32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F2472A-4175-C614-0C95-FB6A7AF93D6F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2A174E-FABA-A332-BE3B-78CDA6D111BE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D0F68-51E0-7FF4-D228-C37397C41923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80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9AAF9A-3A23-2AE3-1963-2D0189F5579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F0445A0-C186-17ED-9551-41C3C16F1D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7728DAD-4F93-7CAD-7E51-4FA1EC1031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BE76AA6-CED3-111B-2E06-764B17F554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AA66AF9E-1AD8-B120-8982-168A6469C5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13B1FF00-038B-7051-2948-4283EC70A2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3085" y="1609344"/>
            <a:ext cx="19321130" cy="7929103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 lang="ko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/>
              <a:t>이미지</a:t>
            </a:r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7E9D3168-5135-34DF-A136-CCADA34724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0869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3A48946F-EAFB-5E65-E2FA-66B138BA325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B18FE80-2BB3-3E48-C9BE-2072CD8CC12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F3D0144-3B00-2311-519E-0E595641206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3A96C6D1-6403-AC03-9253-0F626F3FB0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99CABF96-197C-2663-F262-CE1EE27C19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5" y="7707044"/>
            <a:ext cx="19321130" cy="18314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7" name="그림 개체 틀 4">
            <a:extLst>
              <a:ext uri="{FF2B5EF4-FFF2-40B4-BE49-F238E27FC236}">
                <a16:creationId xmlns:a16="http://schemas.microsoft.com/office/drawing/2014/main" id="{426EDDBB-D9A8-B8AE-135A-98BC1C2E884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3085" y="1589283"/>
            <a:ext cx="19321130" cy="5978165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 lang="ko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/>
              <a:t>이미지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6898C5-ABA9-D580-1FEF-7F2A51CD8C0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C94E4EDA-BA5D-D5F7-6AC6-2746F0EFB5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315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25399B35-E50A-3AF1-A20F-9E08ED306B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91147" y="1609344"/>
            <a:ext cx="6323067" cy="792910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64493D6-1E97-9925-C19C-08A12AC883B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3085" y="1609344"/>
            <a:ext cx="12698259" cy="7929103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 lang="ko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/>
              <a:t>이미지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527E295F-C0A2-2BCD-10F7-5750F0B67B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F70E90D-D72C-3F60-609F-2B35F24362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4ED9E7E-945A-D16F-EAAF-1983C29EE55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6007EE3D-7E96-D8A7-40B0-72548C7A5F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130E3D3-7BE0-1387-1876-0C8747C3A17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6398588C-94C7-EEEB-BF81-8B01752573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879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DC5DF0F7-75F4-CACA-46F0-B814EB2C1E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3085" y="1609345"/>
            <a:ext cx="6159963" cy="79188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ore-KR" altLang="en-US" dirty="0"/>
              <a:t>이미지를</a:t>
            </a:r>
            <a:r>
              <a:rPr kumimoji="1" lang="ko-KR" altLang="en-US" dirty="0"/>
              <a:t> 넣어주세요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5873C294-F4B0-C655-6F2B-8A4DC6E1AA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27713" y="3715473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28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56442BC7-8A8C-4EDD-E555-46CADBF0FF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27713" y="5824723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28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14A08E33-F363-D808-9FA5-88C561F0A7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27713" y="7933972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28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C4F12C03-BA8F-129B-EA25-17884577D17B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5AF530CF-5C85-B378-4FDB-CFBE2B0347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F810817-1D69-9E0D-94C6-23EBA8E5D3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E6808EF8-8DEC-8F43-B110-60310D2CD12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4905755-6EDC-C48E-8970-AAC7489D31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A3218843-1B04-15E4-033F-12DC67BBEA3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FF93E1B-232E-F5DB-DB0C-0733AC72B8C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427713" y="1606223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2800" b="0" i="0" dirty="0" smtClean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21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0D08BAE8-6D0F-D3E0-1A12-BEF763D4FE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6" y="3858872"/>
            <a:ext cx="19321130" cy="56996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ore-KR" altLang="en-US" sz="3600" b="0" i="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구체적인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3BA806B-EA25-6C5F-5E2E-9BE7924EC5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086" y="1589283"/>
            <a:ext cx="19321130" cy="203678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요약</a:t>
            </a:r>
            <a:r>
              <a:rPr kumimoji="1" lang="ko-KR" altLang="en-US" dirty="0"/>
              <a:t>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2F08C86-F396-07D3-3C5B-176D43A18D6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A7CD29F-A324-F925-89FB-2D336147398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83CFE2A-7624-1C1D-751B-DB8ACFE9ED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B1D5A6AE-84B5-47BC-185B-E036F62B51E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B99A3F1C-3655-8C3B-AAB7-7ABF9294F5F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E56DC5B3-84B8-4043-343A-0465563716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08042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40.xml"/><Relationship Id="rId40" Type="http://schemas.openxmlformats.org/officeDocument/2006/relationships/slideLayout" Target="../slideLayouts/slideLayout43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ko-KR" altLang="en-US" sz="2400" b="0" i="0" smtClean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F836E928-431D-4CFA-A0D8-446B24F9C130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1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09" r:id="rId3"/>
  </p:sldLayoutIdLst>
  <p:hf hdr="0" ftr="0" dt="0"/>
  <p:txStyles>
    <p:titleStyle>
      <a:lvl1pPr algn="l" defTabSz="1523025" rtl="0" eaLnBrk="1" latinLnBrk="0" hangingPunct="1">
        <a:lnSpc>
          <a:spcPct val="90000"/>
        </a:lnSpc>
        <a:spcBef>
          <a:spcPct val="0"/>
        </a:spcBef>
        <a:buNone/>
        <a:defRPr lang="ko-KR" alt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756" indent="-380756" algn="l" defTabSz="1523025" rtl="0" eaLnBrk="1" latinLnBrk="0" hangingPunct="1">
        <a:lnSpc>
          <a:spcPct val="90000"/>
        </a:lnSpc>
        <a:spcBef>
          <a:spcPts val="1666"/>
        </a:spcBef>
        <a:buFont typeface="Arial" panose="020B0604020202020204" pitchFamily="34" charset="0"/>
        <a:buChar char="•"/>
        <a:defRPr lang="ko-KR" altLang="en-US" sz="3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1142268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903781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2665293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3426805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4188318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6pPr>
      <a:lvl7pPr marL="4949830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7pPr>
      <a:lvl8pPr marL="5711342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8pPr>
      <a:lvl9pPr marL="6472855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1pPr>
      <a:lvl2pPr marL="761512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25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284537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4pPr>
      <a:lvl5pPr marL="3046049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5pPr>
      <a:lvl6pPr marL="3807562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6pPr>
      <a:lvl7pPr marL="4569074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7pPr>
      <a:lvl8pPr marL="5330586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8pPr>
      <a:lvl9pPr marL="6092099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0" userDrawn="1">
          <p15:clr>
            <a:srgbClr val="F26B43"/>
          </p15:clr>
        </p15:guide>
        <p15:guide id="2" pos="63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341BDE-8396-836F-D9BB-F9080C380432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195169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5AFBE-CC12-9B9E-DEDA-4C05BA289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ko-KR" sz="2800" b="0" i="0" smtClean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79D80AA2-BF2B-4BF7-AAF8-053A18DCD16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98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5" r:id="rId29"/>
    <p:sldLayoutId id="2147483836" r:id="rId30"/>
    <p:sldLayoutId id="2147483837" r:id="rId31"/>
    <p:sldLayoutId id="2147483838" r:id="rId32"/>
    <p:sldLayoutId id="2147483839" r:id="rId33"/>
    <p:sldLayoutId id="2147483840" r:id="rId34"/>
    <p:sldLayoutId id="2147483841" r:id="rId35"/>
    <p:sldLayoutId id="2147483842" r:id="rId36"/>
    <p:sldLayoutId id="2147483843" r:id="rId37"/>
    <p:sldLayoutId id="2147483844" r:id="rId38"/>
    <p:sldLayoutId id="2147483845" r:id="rId39"/>
    <p:sldLayoutId id="2147483846" r:id="rId40"/>
    <p:sldLayoutId id="2147483847" r:id="rId4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ahulschand.github.io/gpu_poor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23728B-6E89-4372-66DA-63594C38C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en-US" dirty="0"/>
              <a:t>LLM</a:t>
            </a:r>
            <a:r>
              <a:rPr kumimoji="1" lang="ko-KR" altLang="en-US" dirty="0"/>
              <a:t> 학습 및 평가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17E273-5AC7-FAE5-2465-8E30F7A34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ore-KR" altLang="en-US">
              <a:solidFill>
                <a:srgbClr val="FFFFFF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3816DE-5C40-9E8D-0A5B-FA1D85BBC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659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이 외에도 </a:t>
            </a:r>
            <a:r>
              <a:rPr kumimoji="1" lang="en-US" altLang="ko-KR" dirty="0"/>
              <a:t>CPU, </a:t>
            </a:r>
            <a:r>
              <a:rPr kumimoji="1" lang="ko-KR" altLang="en-US" dirty="0"/>
              <a:t>스토리지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메모리 등에 대한 합리적 선택이 필요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CPU: I/O</a:t>
            </a:r>
            <a:r>
              <a:rPr kumimoji="1" lang="ko-KR" altLang="en-US" dirty="0"/>
              <a:t> 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</a:t>
            </a:r>
            <a:r>
              <a:rPr kumimoji="1" lang="ko-KR" altLang="en-US" dirty="0" err="1"/>
              <a:t>전처리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시스템 운영 등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RAM: </a:t>
            </a:r>
            <a:r>
              <a:rPr kumimoji="1" lang="ko-KR" altLang="en-US" dirty="0"/>
              <a:t>모델 훈련 시 데이터셋 핸들링 및 로딩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추론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추론 시</a:t>
            </a:r>
            <a:r>
              <a:rPr kumimoji="1" lang="ko-KR" altLang="en-US" dirty="0">
                <a:solidFill>
                  <a:srgbClr val="6700E6"/>
                </a:solidFill>
              </a:rPr>
              <a:t> </a:t>
            </a:r>
            <a:r>
              <a:rPr kumimoji="1" lang="ko-KR" altLang="en-US" dirty="0">
                <a:solidFill>
                  <a:srgbClr val="8F6CFF"/>
                </a:solidFill>
              </a:rPr>
              <a:t>모델 크기 * </a:t>
            </a:r>
            <a:r>
              <a:rPr kumimoji="1" lang="en-US" altLang="ko-KR" dirty="0">
                <a:solidFill>
                  <a:srgbClr val="8F6CFF"/>
                </a:solidFill>
              </a:rPr>
              <a:t>1.5</a:t>
            </a:r>
            <a:r>
              <a:rPr kumimoji="1" lang="ko-KR" altLang="en-US" dirty="0">
                <a:solidFill>
                  <a:srgbClr val="8F6CFF"/>
                </a:solidFill>
              </a:rPr>
              <a:t>배</a:t>
            </a:r>
            <a:r>
              <a:rPr kumimoji="1" lang="ko-KR" altLang="en-US" dirty="0"/>
              <a:t>의 메모리 필요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양자화 미적용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스토리지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 저장 및 로딩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네트워크</a:t>
            </a:r>
            <a:r>
              <a:rPr kumimoji="1" lang="en-US" altLang="ko-KR" dirty="0"/>
              <a:t>:</a:t>
            </a:r>
            <a:r>
              <a:rPr kumimoji="1" lang="ko-KR" altLang="en-US" dirty="0"/>
              <a:t> 분산 컴퓨팅 사용시 필요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대부분 권장 클라우드 환경에서 해결할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가속기에 비해 부담이 적음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기타 하드웨어 스펙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789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medium.com</a:t>
            </a:r>
            <a:r>
              <a:rPr kumimoji="1" lang="en" altLang="ko-KR" dirty="0"/>
              <a:t>/@</a:t>
            </a:r>
            <a:r>
              <a:rPr kumimoji="1" lang="en" altLang="ko-KR" dirty="0" err="1"/>
              <a:t>akriti.upadhyay</a:t>
            </a:r>
            <a:r>
              <a:rPr kumimoji="1" lang="en" altLang="ko-KR" dirty="0"/>
              <a:t>/optimizing-performance-with-peft-a-deep-dive-into-prompt-tuning-2b9a17bc9851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모델 가동 환경을 </a:t>
            </a:r>
            <a:r>
              <a:rPr kumimoji="1" lang="ko-KR" altLang="en-US" dirty="0" err="1"/>
              <a:t>기보유</a:t>
            </a:r>
            <a:r>
              <a:rPr kumimoji="1" lang="en-US" altLang="ko-KR" dirty="0"/>
              <a:t>/</a:t>
            </a:r>
            <a:r>
              <a:rPr kumimoji="1" lang="ko-KR" altLang="en-US" dirty="0"/>
              <a:t>옵션이 없을 경우 아래 요소들을 조작하여 모델의 크기 조정 가능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모델 </a:t>
            </a:r>
            <a:r>
              <a:rPr kumimoji="1" lang="ko-KR" altLang="en-US" dirty="0" err="1"/>
              <a:t>아키텍쳐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layers, attentions heads </a:t>
            </a:r>
            <a:r>
              <a:rPr kumimoji="1" lang="ko-KR" altLang="en-US" dirty="0"/>
              <a:t>등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I/O: </a:t>
            </a:r>
            <a:r>
              <a:rPr kumimoji="1" lang="ko-KR" altLang="en-US" dirty="0"/>
              <a:t>배치 사이즈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프롬프트의 토큰 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길이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양자화</a:t>
            </a:r>
            <a:r>
              <a:rPr kumimoji="1" lang="en-US" altLang="ko-KR" dirty="0"/>
              <a:t>(Quantization)</a:t>
            </a:r>
            <a:r>
              <a:rPr kumimoji="1" lang="ko-KR" altLang="en-US" dirty="0"/>
              <a:t>와 가지치기</a:t>
            </a:r>
            <a:r>
              <a:rPr kumimoji="1" lang="en-US" altLang="ko-KR" dirty="0"/>
              <a:t>(Pruning)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PEFT(Parameter-Efficient Fine-Tuning)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 err="1"/>
              <a:t>LoRA</a:t>
            </a:r>
            <a:r>
              <a:rPr kumimoji="1" lang="en-US" altLang="ko-KR" dirty="0"/>
              <a:t>(Low-Rank Adaptation)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Prefix Tuning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Prompt Tuning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P-Tuning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모델</a:t>
            </a:r>
            <a:r>
              <a:rPr kumimoji="1" lang="en-US" altLang="ko-KR" dirty="0"/>
              <a:t> </a:t>
            </a:r>
            <a:r>
              <a:rPr kumimoji="1" lang="ko-KR" altLang="en-US" dirty="0"/>
              <a:t>크기 및 리소스 조정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27B71B8-9777-BAA5-1920-0E177320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764" y="4950624"/>
            <a:ext cx="10576817" cy="566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6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E38F60-EB1C-DBB3-AF91-282FF2080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학습 전략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614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3085" y="1609344"/>
            <a:ext cx="11086767" cy="79291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sz="3600" dirty="0">
                <a:latin typeface="Gowun Dodum" pitchFamily="2" charset="-127"/>
                <a:ea typeface="Gowun Dodum" pitchFamily="2" charset="-127"/>
              </a:rPr>
              <a:t>대부분의 </a:t>
            </a:r>
            <a:r>
              <a:rPr kumimoji="1" lang="en-US" altLang="ko-KR" sz="3600" dirty="0">
                <a:latin typeface="Gowun Dodum" pitchFamily="2" charset="-127"/>
                <a:ea typeface="Gowun Dodum" pitchFamily="2" charset="-127"/>
              </a:rPr>
              <a:t>LLM</a:t>
            </a:r>
            <a:r>
              <a:rPr kumimoji="1" lang="ko-KR" altLang="en-US" sz="3600" dirty="0">
                <a:latin typeface="Gowun Dodum" pitchFamily="2" charset="-127"/>
                <a:ea typeface="Gowun Dodum" pitchFamily="2" charset="-127"/>
              </a:rPr>
              <a:t>은 비지도학습 데이터셋으로 사전학습</a:t>
            </a: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dirty="0">
                <a:latin typeface="Gowun Dodum" pitchFamily="2" charset="-127"/>
                <a:ea typeface="Gowun Dodum" pitchFamily="2" charset="-127"/>
              </a:rPr>
              <a:t>MLM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NSP</a:t>
            </a:r>
            <a:r>
              <a:rPr kumimoji="1" lang="ko-KR" altLang="en-US" dirty="0"/>
              <a:t> 등의 방식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Gowun Dodum" pitchFamily="2" charset="-127"/>
                <a:ea typeface="Gowun Dodum" pitchFamily="2" charset="-127"/>
              </a:rPr>
              <a:t>언어에 대한 이해도를 보유한 상태</a:t>
            </a:r>
            <a:endParaRPr kumimoji="1" lang="en-US" altLang="ko-KR" dirty="0">
              <a:latin typeface="Gowun Dodum" pitchFamily="2" charset="-127"/>
              <a:ea typeface="Gowun Dodum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Gowun Dodum" pitchFamily="2" charset="-127"/>
                <a:ea typeface="Gowun Dodum" pitchFamily="2" charset="-127"/>
              </a:rPr>
              <a:t>Fine-tuning</a:t>
            </a:r>
            <a:r>
              <a:rPr kumimoji="1" lang="ko-KR" altLang="en-US" dirty="0">
                <a:latin typeface="Gowun Dodum" pitchFamily="2" charset="-127"/>
                <a:ea typeface="Gowun Dodum" pitchFamily="2" charset="-127"/>
              </a:rPr>
              <a:t>을 통해 모델을 전문성을 끌어올릴 수 있음</a:t>
            </a:r>
            <a:endParaRPr kumimoji="1" lang="en-US" altLang="ko-KR" dirty="0">
              <a:latin typeface="Gowun Dodum" pitchFamily="2" charset="-127"/>
              <a:ea typeface="Gowun Dodum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시간 절약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Gowun Dodum" pitchFamily="2" charset="-127"/>
                <a:ea typeface="Gowun Dodum" pitchFamily="2" charset="-127"/>
              </a:rPr>
              <a:t>성능이 우수한 모델 재사용</a:t>
            </a:r>
            <a:endParaRPr kumimoji="1" lang="en-US" altLang="ko-KR" dirty="0">
              <a:latin typeface="Gowun Dodum" pitchFamily="2" charset="-127"/>
              <a:ea typeface="Gowun Dodum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환경 보호 관점</a:t>
            </a:r>
            <a:endParaRPr kumimoji="1" lang="en-US" altLang="ko-KR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Fine-Tuning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16395-D8BB-5081-3E26-FCA4D8E47198}"/>
              </a:ext>
            </a:extLst>
          </p:cNvPr>
          <p:cNvSpPr txBox="1"/>
          <p:nvPr/>
        </p:nvSpPr>
        <p:spPr>
          <a:xfrm>
            <a:off x="20006631" y="5409282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endParaRPr kumimoji="1" lang="ko-KR" altLang="en-US" sz="3800" b="1" i="0" dirty="0">
              <a:solidFill>
                <a:schemeClr val="bg1"/>
              </a:solidFill>
              <a:latin typeface="Elice DX Neolli OTF Bold" panose="020B0600000101010101" pitchFamily="34" charset="-127"/>
              <a:ea typeface="Elice DX Neolli OTF Bold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10280C-1936-4776-064A-A706B1F6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852" y="3823447"/>
            <a:ext cx="823436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4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  <a:r>
              <a:rPr kumimoji="1" lang="ko-KR" altLang="en-US" dirty="0"/>
              <a:t>의 유형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6359F9-550F-23A4-3E88-8C0EE679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18" y="1891553"/>
            <a:ext cx="17696463" cy="825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16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Parameter-Efficient Fine-Tuning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LLM</a:t>
            </a:r>
            <a:r>
              <a:rPr kumimoji="1" lang="ko-KR" altLang="en-US" dirty="0"/>
              <a:t>은 개인</a:t>
            </a:r>
            <a:r>
              <a:rPr kumimoji="1" lang="en-US" altLang="ko-KR" dirty="0"/>
              <a:t>/</a:t>
            </a:r>
            <a:r>
              <a:rPr kumimoji="1" lang="ko-KR" altLang="en-US" dirty="0"/>
              <a:t>단일 컴퓨터에서 훈련시키는 것이 거의 불가능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최소 파라미터가 </a:t>
            </a:r>
            <a:r>
              <a:rPr kumimoji="1" lang="en-US" altLang="ko-KR" dirty="0"/>
              <a:t>3B </a:t>
            </a:r>
            <a:r>
              <a:rPr kumimoji="1" lang="ko-KR" altLang="en-US" dirty="0"/>
              <a:t>이상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Foundation model</a:t>
            </a:r>
            <a:r>
              <a:rPr kumimoji="1" lang="ko-KR" altLang="en-US" dirty="0"/>
              <a:t> 하나에 여러 개의 </a:t>
            </a:r>
            <a:r>
              <a:rPr kumimoji="1" lang="en-US" altLang="ko-KR" dirty="0"/>
              <a:t>Downstream 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적용할 경우 학습 대비 효율이 낮음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학습 시 </a:t>
            </a:r>
            <a:r>
              <a:rPr kumimoji="1" lang="en-US" altLang="ko-KR" dirty="0"/>
              <a:t>Pretraining</a:t>
            </a:r>
            <a:r>
              <a:rPr kumimoji="1" lang="ko-KR" altLang="en-US" dirty="0"/>
              <a:t> 중 익힌 정보를 손실할 가능성 존재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기존에 사용하던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도 엄청난 부담</a:t>
            </a:r>
            <a:r>
              <a:rPr kumimoji="1" lang="en-US" altLang="ko-KR" dirty="0"/>
              <a:t>	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LLM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Inference</a:t>
            </a:r>
            <a:r>
              <a:rPr kumimoji="1" lang="ko-KR" altLang="en-US" dirty="0"/>
              <a:t> 만으로도 벅참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파라미터를 최대한 고정시키고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소수의 레이어 혹은 추가 파라미터를 </a:t>
            </a:r>
            <a:r>
              <a:rPr kumimoji="1" lang="en-US" altLang="ko-KR" dirty="0"/>
              <a:t>Tuning</a:t>
            </a:r>
            <a:r>
              <a:rPr kumimoji="1" lang="ko-KR" altLang="en-US" dirty="0"/>
              <a:t>하는 모든 방법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PEFT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807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가장 상용화된 방식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P* tunings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Prefix tuning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Prompt tuning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P-tuning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 err="1"/>
              <a:t>LoRA</a:t>
            </a:r>
            <a:r>
              <a:rPr kumimoji="1" lang="en-US" altLang="ko-KR" dirty="0"/>
              <a:t>(Low-Rank Adaptation)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Quantization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/>
              <a:t>HuggingFace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PEFT</a:t>
            </a:r>
            <a:r>
              <a:rPr kumimoji="1" lang="ko-KR" altLang="en-US" dirty="0"/>
              <a:t> 라이브러리를 통해 손쉽게 활용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PEFT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313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" altLang="ko-KR" dirty="0"/>
              <a:t>Scaling Down to Scale Up: A Guide to Parameter-Efficient Fine-Tuning</a:t>
            </a:r>
            <a:r>
              <a:rPr kumimoji="1" lang="en" altLang="ko-KR" dirty="0"/>
              <a:t>, https://</a:t>
            </a:r>
            <a:r>
              <a:rPr kumimoji="1" lang="en" altLang="ko-KR" dirty="0" err="1"/>
              <a:t>arxiv.org</a:t>
            </a:r>
            <a:r>
              <a:rPr kumimoji="1" lang="en" altLang="ko-KR" dirty="0"/>
              <a:t>/pdf/2303.15647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PEFT Taxonomy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B51F67-0253-C248-533D-232D05070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5" y="1609344"/>
            <a:ext cx="17811512" cy="86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0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blog.harampark.com</a:t>
            </a:r>
            <a:r>
              <a:rPr kumimoji="1" lang="en" altLang="ko-KR" dirty="0"/>
              <a:t>/blog/</a:t>
            </a:r>
            <a:r>
              <a:rPr kumimoji="1" lang="en" altLang="ko-KR" dirty="0" err="1"/>
              <a:t>llm</a:t>
            </a:r>
            <a:r>
              <a:rPr kumimoji="1" lang="en" altLang="ko-KR" dirty="0"/>
              <a:t>-prompt-tuning/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kumimoji="1" lang="en-US" altLang="ko-KR" dirty="0"/>
              <a:t>Soft prompt</a:t>
            </a:r>
          </a:p>
          <a:p>
            <a:pPr lvl="1" latinLnBrk="0">
              <a:lnSpc>
                <a:spcPct val="150000"/>
              </a:lnSpc>
            </a:pPr>
            <a:r>
              <a:rPr kumimoji="1" lang="ko-KR" altLang="en-US" dirty="0"/>
              <a:t>이산적</a:t>
            </a:r>
            <a:r>
              <a:rPr kumimoji="1" lang="en-US" altLang="ko-KR" dirty="0"/>
              <a:t>(Discrete)</a:t>
            </a:r>
            <a:r>
              <a:rPr kumimoji="1" lang="ko-KR" altLang="en-US" dirty="0"/>
              <a:t>인 자연어 프롬프트</a:t>
            </a:r>
            <a:r>
              <a:rPr kumimoji="1" lang="en-US" altLang="ko-KR" dirty="0"/>
              <a:t>(Hard prompt)</a:t>
            </a:r>
            <a:r>
              <a:rPr kumimoji="1" lang="ko-KR" altLang="en-US" dirty="0"/>
              <a:t>와 달리 </a:t>
            </a:r>
            <a:r>
              <a:rPr kumimoji="1" lang="ko-KR" altLang="en-US" dirty="0">
                <a:solidFill>
                  <a:srgbClr val="8F6CFF"/>
                </a:solidFill>
              </a:rPr>
              <a:t>연속적</a:t>
            </a:r>
            <a:r>
              <a:rPr kumimoji="1" lang="en-US" altLang="ko-KR" dirty="0">
                <a:solidFill>
                  <a:srgbClr val="8F6CFF"/>
                </a:solidFill>
              </a:rPr>
              <a:t>(</a:t>
            </a:r>
            <a:r>
              <a:rPr kumimoji="1" lang="en-US" altLang="ko-KR" dirty="0" err="1">
                <a:solidFill>
                  <a:srgbClr val="8F6CFF"/>
                </a:solidFill>
              </a:rPr>
              <a:t>countinuous</a:t>
            </a:r>
            <a:r>
              <a:rPr kumimoji="1" lang="en-US" altLang="ko-KR" dirty="0">
                <a:solidFill>
                  <a:srgbClr val="8F6CFF"/>
                </a:solidFill>
              </a:rPr>
              <a:t>)</a:t>
            </a:r>
            <a:r>
              <a:rPr kumimoji="1" lang="ko-KR" altLang="en-US" dirty="0"/>
              <a:t>이며 </a:t>
            </a:r>
            <a:r>
              <a:rPr kumimoji="1" lang="ko-KR" altLang="en-US" dirty="0">
                <a:solidFill>
                  <a:srgbClr val="8F6CFF"/>
                </a:solidFill>
              </a:rPr>
              <a:t>수치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표현된 벡터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</a:pPr>
            <a:r>
              <a:rPr kumimoji="1" lang="en-US" altLang="ko-KR" dirty="0"/>
              <a:t>Hard prompt</a:t>
            </a:r>
            <a:r>
              <a:rPr kumimoji="1" lang="ko-KR" altLang="en-US" dirty="0"/>
              <a:t> 앞에 결합되며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사용자 입력 프롬프트에 내용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방향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기능 등을 추가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</a:pPr>
            <a:r>
              <a:rPr kumimoji="1" lang="en-US" altLang="ko-KR" dirty="0"/>
              <a:t>Hard prompt</a:t>
            </a:r>
            <a:r>
              <a:rPr kumimoji="1" lang="ko-KR" altLang="en-US" dirty="0"/>
              <a:t>보다 길이가 훨씬 짧으며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사용자의 눈에는 보이지 않음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</a:pPr>
            <a:r>
              <a:rPr kumimoji="1" lang="ko-KR" altLang="en-US" dirty="0"/>
              <a:t>학습 가능하므로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모델을 동결시키고 이 벡터들을 </a:t>
            </a:r>
            <a:r>
              <a:rPr kumimoji="1" lang="ko-KR" altLang="en-US" dirty="0" err="1"/>
              <a:t>업데이트시킴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P* Tunings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5F873F-4F68-8FB1-12AC-C6B3008C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17" y="5573895"/>
            <a:ext cx="13627225" cy="51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" altLang="ko-KR" dirty="0"/>
              <a:t>Prefix-Tuning: Optimizing Continuous Prompts for Generation,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arxiv.org</a:t>
            </a:r>
            <a:r>
              <a:rPr kumimoji="1" lang="en" altLang="ko-KR" dirty="0"/>
              <a:t>/pdf/2101.00190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Prefix:</a:t>
            </a:r>
            <a:r>
              <a:rPr kumimoji="1" lang="ko-KR" altLang="en-US" dirty="0"/>
              <a:t> 기존 프롬프트 앞에 더해지는 연속형 숫자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벡터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이어지는 프롬프트가 어떤 작업을 요구하는지에 대한 정보를 담음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Prefix</a:t>
            </a:r>
            <a:r>
              <a:rPr kumimoji="1" lang="ko-KR" altLang="en-US" dirty="0"/>
              <a:t>가 학습</a:t>
            </a:r>
            <a:r>
              <a:rPr kumimoji="1" lang="en-US" altLang="ko-KR" dirty="0"/>
              <a:t>(</a:t>
            </a:r>
            <a:r>
              <a:rPr kumimoji="1" lang="ko-KR" altLang="en-US" dirty="0"/>
              <a:t>업데이트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대상 </a:t>
            </a:r>
            <a:r>
              <a:rPr kumimoji="1" lang="en-US" altLang="ko-KR" dirty="0"/>
              <a:t>- Soft prompt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해당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반면 모델의 모든 파라미터는 동결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Fine-tuning </a:t>
            </a:r>
            <a:r>
              <a:rPr kumimoji="1" lang="ko-KR" altLang="en-US" dirty="0"/>
              <a:t>에서는 여러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위해 여러 모델 학습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Prefix-tuning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Encoder </a:t>
            </a:r>
            <a:r>
              <a:rPr kumimoji="1" lang="ko-KR" altLang="en-US" dirty="0"/>
              <a:t>앞에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을 붙여 여러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학습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Prefix Tuning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242368-3E48-E335-2A70-F9F35777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198" y="1609344"/>
            <a:ext cx="7027017" cy="5432233"/>
          </a:xfrm>
          <a:prstGeom prst="rect">
            <a:avLst/>
          </a:prstGeom>
        </p:spPr>
      </p:pic>
      <p:pic>
        <p:nvPicPr>
          <p:cNvPr id="4098" name="Picture 2" descr="Featured image of post T5 (Text-To-Text Transfer Tranformer) 구조 소개">
            <a:extLst>
              <a:ext uri="{FF2B5EF4-FFF2-40B4-BE49-F238E27FC236}">
                <a16:creationId xmlns:a16="http://schemas.microsoft.com/office/drawing/2014/main" id="{3111AB4B-4A58-D61A-A8CE-9E94B553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802" y="6935155"/>
            <a:ext cx="9453926" cy="354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2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8CF196-8253-F085-EBCC-D3CF123768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학습 및 평가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8BE7D-32F4-A72B-B87B-B7C1F7773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ko-KR" dirty="0"/>
              <a:t>LLM </a:t>
            </a:r>
            <a:r>
              <a:rPr kumimoji="1" lang="ko-KR" altLang="en-US" dirty="0"/>
              <a:t>학습 시 요구사항</a:t>
            </a:r>
            <a:endParaRPr kumimoji="1"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kumimoji="1" lang="en-US" altLang="ko-KR" dirty="0"/>
              <a:t>LLM</a:t>
            </a:r>
            <a:r>
              <a:rPr kumimoji="1" lang="ko-KR" altLang="en-US" dirty="0"/>
              <a:t> 학습 전략</a:t>
            </a:r>
            <a:endParaRPr kumimoji="1"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kumimoji="1" lang="ko-KR" altLang="en-US" dirty="0"/>
              <a:t>한국어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학습의 어려움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en-US" altLang="ko-KR" dirty="0"/>
              <a:t>LLM</a:t>
            </a:r>
            <a:r>
              <a:rPr kumimoji="1" lang="ko-KR" altLang="en-US" dirty="0"/>
              <a:t>의 주요 성능 지표</a:t>
            </a:r>
            <a:endParaRPr kumimoji="1" lang="en-US" altLang="ko-KR" dirty="0"/>
          </a:p>
          <a:p>
            <a:pPr marL="514350" indent="-514350"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947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" altLang="ko-KR" dirty="0"/>
              <a:t>Prefix-Tuning: Optimizing Continuous Prompts for Generation,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arxiv.org</a:t>
            </a:r>
            <a:r>
              <a:rPr kumimoji="1" lang="en" altLang="ko-KR" dirty="0"/>
              <a:t>/pdf/2101.00190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모델의 출력 성능이 개선되도록 </a:t>
            </a:r>
            <a:r>
              <a:rPr kumimoji="1" lang="en-US" altLang="ko-KR" dirty="0"/>
              <a:t>Prefix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탐색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Task </a:t>
            </a:r>
            <a:r>
              <a:rPr kumimoji="1" lang="ko-KR" altLang="en-US" dirty="0"/>
              <a:t>마다 최적의 효율을 갖는 </a:t>
            </a:r>
            <a:r>
              <a:rPr kumimoji="1" lang="en-US" altLang="ko-KR" dirty="0"/>
              <a:t>Prefix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찾는 과정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전체 대비 </a:t>
            </a:r>
            <a:r>
              <a:rPr kumimoji="1" lang="en-US" altLang="ko-KR" dirty="0"/>
              <a:t>0.1% </a:t>
            </a:r>
            <a:r>
              <a:rPr kumimoji="1" lang="ko-KR" altLang="en-US" dirty="0"/>
              <a:t>크기 파라미터를 사용하여 성능을 개선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BART, GPT-2 </a:t>
            </a:r>
            <a:r>
              <a:rPr kumimoji="1" lang="ko-KR" altLang="en-US" dirty="0"/>
              <a:t>기반 실험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Prefix Tuning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9F9F94-A265-17DE-D671-19EB0745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541" y="1609344"/>
            <a:ext cx="7463674" cy="50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6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" altLang="ko-KR" dirty="0"/>
              <a:t>The Power of Scale for Parameter-Efficient Prompt Tuning, https://</a:t>
            </a:r>
            <a:r>
              <a:rPr lang="en" altLang="ko-KR" dirty="0" err="1"/>
              <a:t>arxiv.org</a:t>
            </a:r>
            <a:r>
              <a:rPr lang="en" altLang="ko-KR" dirty="0"/>
              <a:t>/pdf/2104.08691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kumimoji="1" lang="en-US" altLang="ko-KR" dirty="0"/>
              <a:t>Prefix Tuning</a:t>
            </a:r>
            <a:r>
              <a:rPr kumimoji="1" lang="ko-KR" altLang="en-US" dirty="0"/>
              <a:t>의 간소화된 방식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</a:pPr>
            <a:r>
              <a:rPr kumimoji="1" lang="en-US" altLang="ko-KR" dirty="0"/>
              <a:t>Downstream task</a:t>
            </a:r>
            <a:r>
              <a:rPr kumimoji="1" lang="ko-KR" altLang="en-US" dirty="0"/>
              <a:t> 당 </a:t>
            </a:r>
            <a:r>
              <a:rPr kumimoji="1" lang="en-US" altLang="ko-KR" dirty="0"/>
              <a:t>k </a:t>
            </a:r>
            <a:r>
              <a:rPr kumimoji="1" lang="ko-KR" altLang="en-US" dirty="0"/>
              <a:t>개의 학습 가능한 </a:t>
            </a:r>
            <a:r>
              <a:rPr kumimoji="1" lang="ko-KR" altLang="en-US" dirty="0">
                <a:solidFill>
                  <a:srgbClr val="8F6CFF"/>
                </a:solidFill>
              </a:rPr>
              <a:t>토큰</a:t>
            </a:r>
            <a:r>
              <a:rPr kumimoji="1" lang="ko-KR" altLang="en-US" dirty="0"/>
              <a:t>을 사용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</a:pPr>
            <a:r>
              <a:rPr kumimoji="1" lang="en-US" altLang="ko-KR" dirty="0"/>
              <a:t>Soft prompt(≈)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해당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</a:pPr>
            <a:r>
              <a:rPr kumimoji="1" lang="ko-KR" altLang="en-US" dirty="0"/>
              <a:t>서로 다른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별 토큰을 하나의 프롬프트로 묶음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</a:pPr>
            <a:r>
              <a:rPr kumimoji="1" lang="en-US" altLang="ko-KR" dirty="0"/>
              <a:t>Encoder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Input layer</a:t>
            </a:r>
            <a:r>
              <a:rPr kumimoji="1" lang="ko-KR" altLang="en-US" dirty="0"/>
              <a:t>에서 학습이 이루어짐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Prompt Tuning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C6E76B-FD2E-4F3B-CF7A-CAE28655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070" y="4480116"/>
            <a:ext cx="8673145" cy="44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9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GPT Understands, Too, https://</a:t>
            </a:r>
            <a:r>
              <a:rPr kumimoji="1" lang="en-US" altLang="ko-KR" dirty="0" err="1"/>
              <a:t>arxiv.org</a:t>
            </a:r>
            <a:r>
              <a:rPr kumimoji="1" lang="en-US" altLang="ko-KR" dirty="0"/>
              <a:t>/pdf/2103.10385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프롬프트는 몇몇 단어 차이에 의해 성능이 크게 좌우됨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“</a:t>
            </a:r>
            <a:r>
              <a:rPr kumimoji="1" lang="ko-KR" altLang="en-US" dirty="0"/>
              <a:t>어디에 사세요</a:t>
            </a:r>
            <a:r>
              <a:rPr kumimoji="1" lang="en-US" altLang="ko-KR" dirty="0"/>
              <a:t>?” vs “</a:t>
            </a:r>
            <a:r>
              <a:rPr kumimoji="1" lang="ko-KR" altLang="en-US" dirty="0"/>
              <a:t>어느 도시에 거주하세요</a:t>
            </a:r>
            <a:r>
              <a:rPr kumimoji="1" lang="en-US" altLang="ko-KR" dirty="0"/>
              <a:t>?” 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원하는 결과를 도출하기 위해 자연어 프롬프트의 어순을 조정하지 않고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필수적인 단어와</a:t>
            </a:r>
            <a:r>
              <a:rPr kumimoji="1" lang="en-US" altLang="ko-KR" dirty="0"/>
              <a:t>, Pseudo prompt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입력하여 원하는 결과가 나오게끔 지도 학습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Pseudo prompt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인코딩하는 </a:t>
            </a:r>
            <a:r>
              <a:rPr kumimoji="1" lang="en-US" altLang="ko-KR" dirty="0"/>
              <a:t>Prompt Encoder</a:t>
            </a:r>
            <a:r>
              <a:rPr kumimoji="1" lang="ko-KR" altLang="en-US" dirty="0"/>
              <a:t>가 학습의 대상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P-Tuning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665A86-F624-FEB0-C772-A255BF00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925" y="5916904"/>
            <a:ext cx="15649450" cy="40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2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medium.com</a:t>
            </a:r>
            <a:r>
              <a:rPr lang="en" altLang="ko-KR" dirty="0"/>
              <a:t>/@</a:t>
            </a:r>
            <a:r>
              <a:rPr lang="en" altLang="ko-KR" dirty="0" err="1"/>
              <a:t>weidagang</a:t>
            </a:r>
            <a:r>
              <a:rPr lang="en" altLang="ko-KR" dirty="0"/>
              <a:t>/data-compression-with-low-rank-approximation-using-neural-networks-d6a8e8426101, </a:t>
            </a:r>
          </a:p>
          <a:p>
            <a:r>
              <a:rPr lang="en" altLang="ko-KR" dirty="0" err="1"/>
              <a:t>LoRA</a:t>
            </a:r>
            <a:r>
              <a:rPr lang="en" altLang="ko-KR" dirty="0"/>
              <a:t>: Low-Rank Adaptation of Large Language Models, ICLR 2022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Low-Rank Adaptation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대다수의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을 기본 골격으로 사용하며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Transformer</a:t>
            </a:r>
            <a:r>
              <a:rPr kumimoji="1" lang="ko-KR" altLang="en-US" dirty="0"/>
              <a:t>는 토큰을 변환하여 </a:t>
            </a:r>
            <a:r>
              <a:rPr kumimoji="1" lang="en-US" altLang="ko-KR" dirty="0"/>
              <a:t>Self-Attention </a:t>
            </a:r>
            <a:r>
              <a:rPr kumimoji="1" lang="ko-KR" altLang="en-US" dirty="0"/>
              <a:t>연산을 수행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토큰은 각각 파라미터에 의해 </a:t>
            </a:r>
            <a:r>
              <a:rPr kumimoji="1" lang="en-US" altLang="ko-KR" dirty="0"/>
              <a:t>K, Q, V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Q, K, V </a:t>
            </a:r>
            <a:r>
              <a:rPr kumimoji="1" lang="ko-KR" altLang="en-US" dirty="0"/>
              <a:t>변환 행렬은 매우 중요하지만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크기가 너무 커 </a:t>
            </a:r>
            <a:r>
              <a:rPr kumimoji="1" lang="en-US" altLang="ko-KR" dirty="0"/>
              <a:t>Fine-tuning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부담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이러한 파라미터 행렬의 복사본을 </a:t>
            </a:r>
            <a:r>
              <a:rPr kumimoji="1" lang="en-US" altLang="ko-KR" dirty="0"/>
              <a:t>Low-rank decomposition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분해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원본 모델은 동결시키고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저차원으로 분해된 행렬을 학습하여 둘의 값을 합산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 err="1"/>
              <a:t>LoRA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DAA20F-9805-1806-52BF-484E4142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212" y="5226926"/>
            <a:ext cx="4754017" cy="541429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E9F5062-1DAA-3DB2-7BF8-77793E6E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0212" y="1887003"/>
            <a:ext cx="4754017" cy="280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671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civitai.com</a:t>
            </a:r>
            <a:r>
              <a:rPr kumimoji="1" lang="en" altLang="ko-KR" dirty="0"/>
              <a:t>/images/771172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 err="1"/>
              <a:t>LoRA</a:t>
            </a:r>
            <a:r>
              <a:rPr kumimoji="1" lang="ko-KR" altLang="en-US" dirty="0"/>
              <a:t>의 강점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서로 다른 </a:t>
            </a:r>
            <a:r>
              <a:rPr kumimoji="1" lang="en-US" altLang="ko-KR" dirty="0"/>
              <a:t>Downstream task </a:t>
            </a:r>
            <a:r>
              <a:rPr kumimoji="1" lang="ko-KR" altLang="en-US" dirty="0"/>
              <a:t>수행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교체용 부품처럼 </a:t>
            </a:r>
            <a:r>
              <a:rPr kumimoji="1" lang="en-US" altLang="ko-KR" dirty="0" err="1"/>
              <a:t>LoRA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모듈을 갈아 끼울 수 있음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P* tuning, </a:t>
            </a:r>
            <a:r>
              <a:rPr kumimoji="1" lang="ko-KR" altLang="en-US" dirty="0"/>
              <a:t>후술할 </a:t>
            </a:r>
            <a:r>
              <a:rPr kumimoji="1" lang="en-US" altLang="ko-KR" dirty="0"/>
              <a:t>Quantization</a:t>
            </a:r>
            <a:r>
              <a:rPr kumimoji="1" lang="ko-KR" altLang="en-US" dirty="0"/>
              <a:t>과 병용하기 좋음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Stable Diffusion</a:t>
            </a:r>
            <a:r>
              <a:rPr kumimoji="1" lang="ko-KR" altLang="en-US" dirty="0"/>
              <a:t>에서 이미지의 특징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화풍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인물 변환 등의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뛰어난 성능을 보임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다만 다중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 배치로 묶어 처리하는 것이 어려움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 err="1"/>
              <a:t>LoRA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r/StableDiffusion - I just released a LoRA for Stable Diffusion XL 1.0 which significantly improves the quality of the generated image just by specifying &quot;wrong&quot; as a negative prompt! (left: no LoRA, right: LoRA)">
            <a:extLst>
              <a:ext uri="{FF2B5EF4-FFF2-40B4-BE49-F238E27FC236}">
                <a16:creationId xmlns:a16="http://schemas.microsoft.com/office/drawing/2014/main" id="{CD517943-A137-90C5-CC5B-FC37EB647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5289471" y="6116477"/>
            <a:ext cx="4524744" cy="45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FC1358B-81A3-C64B-7D61-A09CB4FE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058" y="6116476"/>
            <a:ext cx="3282326" cy="452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281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모델의 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레이어 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연산 과정 등을 축소</a:t>
            </a:r>
            <a:r>
              <a:rPr kumimoji="1" lang="en-US" altLang="ko-KR" dirty="0"/>
              <a:t>/</a:t>
            </a:r>
            <a:r>
              <a:rPr kumimoji="1" lang="ko-KR" altLang="en-US" dirty="0"/>
              <a:t>간소화하여 학습 및 추론 속도를 높이는 과정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모델 크기와 퍼포먼스가 점차 증대되며</a:t>
            </a:r>
            <a:r>
              <a:rPr kumimoji="1"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On-device </a:t>
            </a:r>
            <a:r>
              <a:rPr kumimoji="1" lang="ko-KR" altLang="en-US" dirty="0"/>
              <a:t>수요가 늘어남에 따라 더욱 각광받는 기술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대표적인 경량화 방법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Quantization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Network pruning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Knowledge </a:t>
            </a:r>
            <a:r>
              <a:rPr kumimoji="1" lang="en-US" altLang="ko-KR" dirty="0" err="1"/>
              <a:t>Distilation</a:t>
            </a:r>
            <a:r>
              <a:rPr kumimoji="1" lang="en-US" altLang="ko-KR" dirty="0"/>
              <a:t>(KD)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Model compression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모델 경량화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737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Quantization(</a:t>
            </a:r>
            <a:r>
              <a:rPr kumimoji="1" lang="ko-KR" altLang="en-US" dirty="0"/>
              <a:t>양자화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 모델의 가중치</a:t>
            </a:r>
            <a:r>
              <a:rPr lang="en-US" altLang="ko-KR" dirty="0"/>
              <a:t>, </a:t>
            </a:r>
            <a:r>
              <a:rPr lang="ko-KR" altLang="en-US" dirty="0"/>
              <a:t>활성화 함수</a:t>
            </a:r>
            <a:r>
              <a:rPr lang="en-US" altLang="ko-KR" dirty="0"/>
              <a:t>, </a:t>
            </a:r>
            <a:r>
              <a:rPr lang="ko-KR" altLang="en-US" dirty="0"/>
              <a:t>혹은 기타 파라미터를 낮은 정밀도의 포맷으로 변환하는 과정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학습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추론 시 사용되는 파라미터 수를 줄이지 않으면서 </a:t>
            </a:r>
            <a:r>
              <a:rPr kumimoji="1" lang="ko-KR" altLang="en-US" dirty="0">
                <a:solidFill>
                  <a:srgbClr val="8F6CFF"/>
                </a:solidFill>
              </a:rPr>
              <a:t>추론 시 </a:t>
            </a:r>
            <a:r>
              <a:rPr kumimoji="1" lang="ko-KR" altLang="en-US" dirty="0"/>
              <a:t>메모리와 속도를 개선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Float32 -&gt; Int 8 </a:t>
            </a:r>
            <a:r>
              <a:rPr kumimoji="1" lang="ko-KR" altLang="en-US" dirty="0"/>
              <a:t>등 용량이 작은 데이터로 대체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단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모델의 정밀도 등 퍼포먼스가 다소 하락함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Quantization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96F5DA-F1E8-0104-35F1-E53CEE639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71" y="6209026"/>
            <a:ext cx="10387958" cy="443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72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www.rinf.tech</a:t>
            </a:r>
            <a:r>
              <a:rPr kumimoji="1" lang="en" altLang="ko-KR" dirty="0"/>
              <a:t>/5-reasons-why-machine-learning-quantization-is-important-for-ai-projects/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en-US" altLang="ko-KR" dirty="0"/>
              <a:t>https://</a:t>
            </a:r>
            <a:r>
              <a:rPr kumimoji="1" lang="en-US" altLang="ko-KR" dirty="0" err="1"/>
              <a:t>velog.io</a:t>
            </a:r>
            <a:r>
              <a:rPr kumimoji="1" lang="en-US" altLang="ko-KR" dirty="0"/>
              <a:t>/@</a:t>
            </a:r>
            <a:r>
              <a:rPr kumimoji="1" lang="en-US" altLang="ko-KR" dirty="0" err="1"/>
              <a:t>sohtks</a:t>
            </a:r>
            <a:r>
              <a:rPr kumimoji="1" lang="en-US" altLang="ko-KR" dirty="0"/>
              <a:t>/Deep-Learning-%EC%96%91%EC%9E%90%ED%99%94-Quantization-1.-%EC%A0%95%EC%9D%98-%EC%82%AC%EC%9A%A9-%EA%B2%BD%EC%9A%B0-%EB%B0%8F-%EC%A2%85%EB%A5%98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Quantization(</a:t>
            </a:r>
            <a:r>
              <a:rPr kumimoji="1" lang="ko-KR" altLang="en-US" dirty="0"/>
              <a:t>양자화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Float32 -&gt; Int 8 </a:t>
            </a:r>
            <a:r>
              <a:rPr kumimoji="1" lang="ko-KR" altLang="en-US" dirty="0"/>
              <a:t>등 용량이 작은 데이터로 대체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모델의 가중치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모델의 내부 연산 결과 등이 이에 포함됨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solidFill>
                  <a:schemeClr val="accent6"/>
                </a:solidFill>
              </a:rPr>
              <a:t>데이터의 범위가 바뀌므로 </a:t>
            </a:r>
            <a:r>
              <a:rPr kumimoji="1" lang="en-US" altLang="ko-KR" dirty="0">
                <a:solidFill>
                  <a:schemeClr val="accent6"/>
                </a:solidFill>
              </a:rPr>
              <a:t>Scaling</a:t>
            </a:r>
            <a:r>
              <a:rPr kumimoji="1" lang="ko-KR" altLang="en-US" dirty="0">
                <a:solidFill>
                  <a:schemeClr val="accent6"/>
                </a:solidFill>
              </a:rPr>
              <a:t>이 필요</a:t>
            </a:r>
            <a:endParaRPr kumimoji="1" lang="en-US" altLang="ko-KR" dirty="0">
              <a:solidFill>
                <a:schemeClr val="accent6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Quantization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A3C2FDF-5F35-C2A0-4D5A-77476006D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61" y="6516935"/>
            <a:ext cx="15271377" cy="30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Quantization</a:t>
            </a:r>
            <a:r>
              <a:rPr kumimoji="1" lang="ko-KR" altLang="en-US" dirty="0"/>
              <a:t> 방법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CCE72-EEF6-1B1D-6624-2DD444D64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5" y="1609344"/>
            <a:ext cx="19321130" cy="85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403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O-2A: </a:t>
            </a:r>
            <a:r>
              <a:rPr kumimoji="1" lang="en" altLang="ko-KR" dirty="0" err="1"/>
              <a:t>Ourlier</a:t>
            </a:r>
            <a:r>
              <a:rPr kumimoji="1" lang="en" altLang="ko-KR" dirty="0"/>
              <a:t>-Aware Compression for 8-bit Post-Training Quantization Model, IEEE Access 2023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PTQ(Post-Training Quantization)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모델 훈련</a:t>
            </a:r>
            <a:r>
              <a:rPr kumimoji="1" lang="en-US" altLang="ko-KR" dirty="0"/>
              <a:t>(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Pretraining)</a:t>
            </a:r>
            <a:r>
              <a:rPr kumimoji="1" lang="ko-KR" altLang="en-US" dirty="0"/>
              <a:t>을 완료한 후에 적용되는 기법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모델의 가중치</a:t>
            </a:r>
            <a:r>
              <a:rPr kumimoji="1" lang="en-US" altLang="ko-KR" dirty="0"/>
              <a:t>, Layer</a:t>
            </a:r>
            <a:r>
              <a:rPr kumimoji="1" lang="ko-KR" altLang="en-US" dirty="0"/>
              <a:t>에서 출력되는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도 변환 대상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모델 </a:t>
            </a:r>
            <a:r>
              <a:rPr kumimoji="1" lang="ko-KR" altLang="en-US" dirty="0" err="1"/>
              <a:t>출력값의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scale</a:t>
            </a:r>
            <a:r>
              <a:rPr kumimoji="1" lang="ko-KR" altLang="en-US" dirty="0"/>
              <a:t>을 조정하는 과정</a:t>
            </a:r>
            <a:r>
              <a:rPr kumimoji="1" lang="en-US" altLang="ko-KR" dirty="0"/>
              <a:t>(Calibration)</a:t>
            </a:r>
            <a:r>
              <a:rPr kumimoji="1" lang="ko-KR" altLang="en-US" dirty="0"/>
              <a:t>이 매우 중요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PTQ &amp; QAT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1401B-6EA8-B35C-BED0-737BA2B92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04" r="-1"/>
          <a:stretch/>
        </p:blipFill>
        <p:spPr>
          <a:xfrm>
            <a:off x="13388649" y="2856738"/>
            <a:ext cx="6425566" cy="70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E38F60-EB1C-DBB3-AF91-282FF2080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 </a:t>
            </a:r>
            <a:r>
              <a:rPr kumimoji="1" lang="ko-KR" altLang="en-US" dirty="0"/>
              <a:t>학습 시 요구사항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9458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O-2A: </a:t>
            </a:r>
            <a:r>
              <a:rPr kumimoji="1" lang="en" altLang="ko-KR" dirty="0" err="1"/>
              <a:t>Ourlier</a:t>
            </a:r>
            <a:r>
              <a:rPr kumimoji="1" lang="en" altLang="ko-KR" dirty="0"/>
              <a:t>-Aware Compression for 8-bit Post-Training Quantization Model, IEEE Access 2023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QAT(Quantization-Aware Training)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모델에 양자화를 적용하여 훈련하며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과정에서 발생하는 가중치와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조정해나가는</a:t>
            </a:r>
            <a:r>
              <a:rPr kumimoji="1" lang="ko-KR" altLang="en-US" dirty="0"/>
              <a:t> 방법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Calibration</a:t>
            </a:r>
            <a:r>
              <a:rPr kumimoji="1" lang="ko-KR" altLang="en-US" dirty="0"/>
              <a:t>을 통한 </a:t>
            </a:r>
            <a:r>
              <a:rPr kumimoji="1" lang="en-US" altLang="ko-KR" dirty="0"/>
              <a:t>Scale </a:t>
            </a:r>
            <a:r>
              <a:rPr kumimoji="1" lang="ko-KR" altLang="en-US" dirty="0"/>
              <a:t>조정이 필요 없지만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재학습에 소요되는 시간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리소스를 고려해야 함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양자화를 고려하여 학습시키므로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성능 하락이 매우 적음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모델이 크거나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정확도가 중요하다면 적용하기 유리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PTQ &amp; QAT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9ED07-9861-CD2E-AA33-FE67B1061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" r="48831"/>
          <a:stretch/>
        </p:blipFill>
        <p:spPr>
          <a:xfrm>
            <a:off x="14330438" y="4803869"/>
            <a:ext cx="5362832" cy="56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60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community.analyticsvidhya.com</a:t>
            </a:r>
            <a:r>
              <a:rPr kumimoji="1" lang="en" altLang="ko-KR" dirty="0"/>
              <a:t>/c/generative-ai-tech-discussion/what-is-</a:t>
            </a:r>
            <a:r>
              <a:rPr kumimoji="1" lang="en" altLang="ko-KR" dirty="0" err="1"/>
              <a:t>qlora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Quantization + </a:t>
            </a:r>
            <a:r>
              <a:rPr kumimoji="1" lang="en-US" altLang="ko-KR" dirty="0" err="1"/>
              <a:t>LoRA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베이스라인 모델에 </a:t>
            </a:r>
            <a:r>
              <a:rPr kumimoji="1" lang="en-US" altLang="ko-KR" dirty="0"/>
              <a:t>4-bit Quantization </a:t>
            </a:r>
            <a:r>
              <a:rPr kumimoji="1" lang="ko-KR" altLang="en-US" dirty="0"/>
              <a:t>수행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논문 상에서는 </a:t>
            </a:r>
            <a:r>
              <a:rPr kumimoji="1" lang="en-US" altLang="ko-KR" dirty="0"/>
              <a:t>NF4(4-bit </a:t>
            </a:r>
            <a:r>
              <a:rPr kumimoji="1" lang="en-US" altLang="ko-KR" dirty="0" err="1"/>
              <a:t>NormalFloat</a:t>
            </a:r>
            <a:r>
              <a:rPr kumimoji="1" lang="en-US" altLang="ko-KR" dirty="0"/>
              <a:t>) </a:t>
            </a:r>
            <a:r>
              <a:rPr kumimoji="1" lang="ko-KR" altLang="en-US" dirty="0"/>
              <a:t>자료형을 개발하여 사용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가중치를 </a:t>
            </a:r>
            <a:r>
              <a:rPr kumimoji="1" lang="en-US" altLang="ko-KR" dirty="0"/>
              <a:t> Quantize </a:t>
            </a:r>
            <a:r>
              <a:rPr kumimoji="1" lang="ko-KR" altLang="en-US" dirty="0"/>
              <a:t>할 때 발생하는 상수 또한 양자화</a:t>
            </a:r>
            <a:r>
              <a:rPr kumimoji="1" lang="en-US" altLang="ko-KR" dirty="0"/>
              <a:t>(Quantization constant)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Quantized model</a:t>
            </a:r>
            <a:r>
              <a:rPr kumimoji="1" lang="ko-KR" altLang="en-US" dirty="0"/>
              <a:t>을 바탕으로 </a:t>
            </a:r>
            <a:r>
              <a:rPr kumimoji="1" lang="en-US" altLang="ko-KR" dirty="0" err="1"/>
              <a:t>LoRA</a:t>
            </a:r>
            <a:r>
              <a:rPr kumimoji="1" lang="en-US" altLang="ko-KR" dirty="0"/>
              <a:t> tuning </a:t>
            </a:r>
            <a:r>
              <a:rPr kumimoji="1" lang="ko-KR" altLang="en-US" dirty="0"/>
              <a:t>수행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다만 모든 모델 내 선형 변환에 적용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VRAM OOM </a:t>
            </a:r>
            <a:r>
              <a:rPr kumimoji="1" lang="ko-KR" altLang="en-US" dirty="0"/>
              <a:t>시 </a:t>
            </a:r>
            <a:r>
              <a:rPr kumimoji="1" lang="en-US" altLang="ko-KR" dirty="0"/>
              <a:t>CPU RAM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페이징하여</a:t>
            </a:r>
            <a:r>
              <a:rPr kumimoji="1" lang="ko-KR" altLang="en-US" dirty="0"/>
              <a:t> 학습 시 오류 방지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48GB 1</a:t>
            </a:r>
            <a:r>
              <a:rPr kumimoji="1" lang="ko-KR" altLang="en-US" dirty="0"/>
              <a:t>대로 </a:t>
            </a:r>
            <a:r>
              <a:rPr kumimoji="1" lang="en-US" altLang="ko-KR" dirty="0"/>
              <a:t>65B </a:t>
            </a:r>
            <a:r>
              <a:rPr kumimoji="1" lang="ko-KR" altLang="en-US" dirty="0"/>
              <a:t>모델 튜닝에 성공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 err="1"/>
              <a:t>QLoRA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90F884-07A3-3272-F2F7-5F7E01C75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321" y="3120788"/>
            <a:ext cx="6223259" cy="694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5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E38F60-EB1C-DBB3-AF91-282FF2080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한국어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학습의 어려움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671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ko-KR" altLang="en-US" dirty="0">
                <a:solidFill>
                  <a:srgbClr val="7030A0"/>
                </a:solidFill>
              </a:rPr>
              <a:t>교착어</a:t>
            </a:r>
            <a:r>
              <a:rPr lang="en-US" altLang="ko-KR" dirty="0"/>
              <a:t>: </a:t>
            </a:r>
            <a:r>
              <a:rPr lang="ko-KR" altLang="en-US" dirty="0"/>
              <a:t>한 단어 내에 여러 의미와 문법적 기능이 포함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조사</a:t>
            </a:r>
            <a:r>
              <a:rPr lang="en-US" altLang="ko-KR" dirty="0"/>
              <a:t>: </a:t>
            </a:r>
            <a:r>
              <a:rPr lang="ko-KR" altLang="en-US" dirty="0"/>
              <a:t>문장 내 단어의 역할을 지시</a:t>
            </a:r>
            <a:endParaRPr lang="en-US" altLang="ko-KR" dirty="0"/>
          </a:p>
          <a:p>
            <a:pPr lvl="2" latinLnBrk="0">
              <a:lnSpc>
                <a:spcPct val="150000"/>
              </a:lnSpc>
            </a:pPr>
            <a:r>
              <a:rPr lang="ko-KR" altLang="en-US" dirty="0"/>
              <a:t>주격 조사</a:t>
            </a:r>
            <a:r>
              <a:rPr lang="en-US" altLang="ko-KR" dirty="0"/>
              <a:t>(</a:t>
            </a:r>
            <a:r>
              <a:rPr lang="ko-KR" altLang="en-US" dirty="0"/>
              <a:t>이</a:t>
            </a:r>
            <a:r>
              <a:rPr lang="en-US" altLang="ko-KR" dirty="0"/>
              <a:t>/</a:t>
            </a:r>
            <a:r>
              <a:rPr lang="ko-KR" altLang="en-US" dirty="0"/>
              <a:t>가</a:t>
            </a:r>
            <a:r>
              <a:rPr lang="en-US" altLang="ko-KR" dirty="0"/>
              <a:t>/</a:t>
            </a:r>
            <a:r>
              <a:rPr lang="ko-KR" altLang="en-US" dirty="0" err="1"/>
              <a:t>께서</a:t>
            </a:r>
            <a:r>
              <a:rPr lang="en-US" altLang="ko-KR" dirty="0"/>
              <a:t>), </a:t>
            </a:r>
            <a:r>
              <a:rPr lang="ko-KR" altLang="en-US" dirty="0"/>
              <a:t>목적격 조사</a:t>
            </a:r>
            <a:r>
              <a:rPr lang="en-US" altLang="ko-KR" dirty="0"/>
              <a:t>(</a:t>
            </a:r>
            <a:r>
              <a:rPr lang="ko-KR" altLang="en-US" dirty="0"/>
              <a:t>을</a:t>
            </a:r>
            <a:r>
              <a:rPr lang="en-US" altLang="ko-KR" dirty="0"/>
              <a:t>/</a:t>
            </a:r>
            <a:r>
              <a:rPr lang="ko-KR" altLang="en-US" dirty="0" err="1"/>
              <a:t>를</a:t>
            </a:r>
            <a:r>
              <a:rPr lang="en-US" altLang="ko-KR" dirty="0"/>
              <a:t>/</a:t>
            </a:r>
            <a:r>
              <a:rPr lang="ko-KR" altLang="en-US" dirty="0" err="1"/>
              <a:t>께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어미</a:t>
            </a:r>
            <a:r>
              <a:rPr lang="en-US" altLang="ko-KR" dirty="0"/>
              <a:t>: </a:t>
            </a:r>
            <a:r>
              <a:rPr lang="ko-KR" altLang="en-US" dirty="0"/>
              <a:t>용언의 어간과 결합하여 다양한 의미 표현</a:t>
            </a:r>
            <a:endParaRPr lang="en-US" altLang="ko-KR" dirty="0"/>
          </a:p>
          <a:p>
            <a:pPr lvl="2" latinLnBrk="0">
              <a:lnSpc>
                <a:spcPct val="150000"/>
              </a:lnSpc>
            </a:pPr>
            <a:r>
              <a:rPr lang="ko-KR" altLang="en-US" dirty="0"/>
              <a:t>먹</a:t>
            </a:r>
            <a:r>
              <a:rPr lang="en-US" altLang="ko-KR" dirty="0"/>
              <a:t>+(</a:t>
            </a:r>
            <a:r>
              <a:rPr lang="ko-KR" altLang="en-US" dirty="0"/>
              <a:t>다</a:t>
            </a:r>
            <a:r>
              <a:rPr lang="en-US" altLang="ko-KR" dirty="0"/>
              <a:t>/</a:t>
            </a:r>
            <a:r>
              <a:rPr lang="ko-KR" altLang="en-US" dirty="0"/>
              <a:t>고</a:t>
            </a:r>
            <a:r>
              <a:rPr lang="en-US" altLang="ko-KR" dirty="0"/>
              <a:t>/</a:t>
            </a:r>
            <a:r>
              <a:rPr lang="ko-KR" altLang="en-US" dirty="0"/>
              <a:t>어</a:t>
            </a:r>
            <a:r>
              <a:rPr lang="en-US" altLang="ko-KR" dirty="0"/>
              <a:t>/</a:t>
            </a:r>
            <a:r>
              <a:rPr lang="ko-KR" altLang="en-US" dirty="0"/>
              <a:t>지만</a:t>
            </a:r>
            <a:r>
              <a:rPr lang="en-US" altLang="ko-KR" dirty="0"/>
              <a:t>/</a:t>
            </a:r>
            <a:r>
              <a:rPr lang="ko-KR" altLang="en-US" dirty="0"/>
              <a:t>으나</a:t>
            </a:r>
            <a:r>
              <a:rPr lang="en-US" altLang="ko-KR" dirty="0"/>
              <a:t>/</a:t>
            </a:r>
            <a:r>
              <a:rPr lang="ko-KR" altLang="en-US" dirty="0" err="1"/>
              <a:t>으며</a:t>
            </a:r>
            <a:r>
              <a:rPr lang="en-US" altLang="ko-KR" dirty="0"/>
              <a:t>/</a:t>
            </a:r>
            <a:r>
              <a:rPr lang="ko-KR" altLang="en-US" dirty="0" err="1"/>
              <a:t>겠</a:t>
            </a:r>
            <a:r>
              <a:rPr lang="en-US" altLang="ko-KR" dirty="0"/>
              <a:t>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접사</a:t>
            </a:r>
            <a:r>
              <a:rPr lang="en-US" altLang="ko-KR" dirty="0"/>
              <a:t>: </a:t>
            </a:r>
            <a:r>
              <a:rPr lang="ko-KR" altLang="en-US" dirty="0"/>
              <a:t>어근에 붙어 의미를 </a:t>
            </a:r>
            <a:r>
              <a:rPr lang="ko-KR" altLang="en-US" dirty="0" err="1"/>
              <a:t>확장시킴</a:t>
            </a:r>
            <a:endParaRPr lang="en-US" altLang="ko-KR" dirty="0"/>
          </a:p>
          <a:p>
            <a:pPr lvl="2" latinLnBrk="0">
              <a:lnSpc>
                <a:spcPct val="150000"/>
              </a:lnSpc>
            </a:pPr>
            <a:r>
              <a:rPr lang="ko-KR" altLang="en-US" dirty="0"/>
              <a:t>날</a:t>
            </a:r>
            <a:r>
              <a:rPr lang="en-US" altLang="ko-KR" dirty="0"/>
              <a:t>+(</a:t>
            </a:r>
            <a:r>
              <a:rPr lang="ko-KR" altLang="en-US" dirty="0"/>
              <a:t>벼락</a:t>
            </a:r>
            <a:r>
              <a:rPr lang="en-US" altLang="ko-KR" dirty="0"/>
              <a:t>/</a:t>
            </a:r>
            <a:r>
              <a:rPr lang="ko-KR" altLang="en-US" dirty="0"/>
              <a:t>고기</a:t>
            </a:r>
            <a:r>
              <a:rPr lang="en-US" altLang="ko-KR" dirty="0"/>
              <a:t>/</a:t>
            </a:r>
            <a:r>
              <a:rPr lang="ko-KR" altLang="en-US" dirty="0"/>
              <a:t>것</a:t>
            </a:r>
            <a:r>
              <a:rPr lang="en-US" altLang="ko-KR" dirty="0"/>
              <a:t>/</a:t>
            </a:r>
            <a:r>
              <a:rPr lang="ko-KR" altLang="en-US" dirty="0"/>
              <a:t>파리</a:t>
            </a:r>
            <a:r>
              <a:rPr lang="en-US" altLang="ko-KR" dirty="0"/>
              <a:t>)</a:t>
            </a: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ko-KR" altLang="en-US" dirty="0"/>
              <a:t>한국어의 특성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139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</a:t>
            </a:r>
            <a:r>
              <a:rPr lang="en-US" altLang="ko-KR" dirty="0" err="1"/>
              <a:t>brunch.co.kr</a:t>
            </a:r>
            <a:r>
              <a:rPr lang="en-US" altLang="ko-KR" dirty="0"/>
              <a:t>/@</a:t>
            </a:r>
            <a:r>
              <a:rPr lang="en-US" altLang="ko-KR" dirty="0" err="1"/>
              <a:t>ifeelsunny</a:t>
            </a:r>
            <a:r>
              <a:rPr lang="en-US" altLang="ko-KR" dirty="0"/>
              <a:t>/32</a:t>
            </a:r>
            <a:endParaRPr lang="ko-Kore-KR" altLang="en-US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ko-KR" altLang="en-US" dirty="0"/>
              <a:t>자연어처리 시 교착어의 문제점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단어의 경계가 모호</a:t>
            </a:r>
            <a:endParaRPr lang="en-US" altLang="ko-KR" dirty="0"/>
          </a:p>
          <a:p>
            <a:pPr lvl="2" latinLnBrk="0">
              <a:lnSpc>
                <a:spcPct val="150000"/>
              </a:lnSpc>
            </a:pPr>
            <a:r>
              <a:rPr lang="ko-KR" altLang="en-US" dirty="0" err="1"/>
              <a:t>가시었겠더라만은</a:t>
            </a:r>
            <a:r>
              <a:rPr lang="ko-KR" altLang="en-US" dirty="0"/>
              <a:t> → 가 </a:t>
            </a:r>
            <a:r>
              <a:rPr lang="en-US" altLang="ko-KR" dirty="0"/>
              <a:t>+ </a:t>
            </a:r>
            <a:r>
              <a:rPr lang="ko-KR" altLang="en-US" dirty="0"/>
              <a:t>시 </a:t>
            </a:r>
            <a:r>
              <a:rPr lang="en-US" altLang="ko-KR" dirty="0"/>
              <a:t>+ </a:t>
            </a:r>
            <a:r>
              <a:rPr lang="ko-KR" altLang="en-US" dirty="0" err="1"/>
              <a:t>었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겠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더라 </a:t>
            </a:r>
            <a:r>
              <a:rPr lang="en-US" altLang="ko-KR" dirty="0"/>
              <a:t>+ </a:t>
            </a:r>
            <a:r>
              <a:rPr lang="ko-KR" altLang="en-US" dirty="0"/>
              <a:t>만 </a:t>
            </a:r>
            <a:r>
              <a:rPr lang="en-US" altLang="ko-KR" dirty="0"/>
              <a:t>+ </a:t>
            </a:r>
            <a:r>
              <a:rPr lang="ko-KR" altLang="en-US" dirty="0"/>
              <a:t>은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동음이의어가 많음</a:t>
            </a:r>
            <a:endParaRPr lang="en-US" altLang="ko-KR" dirty="0"/>
          </a:p>
          <a:p>
            <a:pPr lvl="2" latinLnBrk="0">
              <a:lnSpc>
                <a:spcPct val="150000"/>
              </a:lnSpc>
            </a:pPr>
            <a:r>
              <a:rPr lang="ko-KR" altLang="en-US" dirty="0"/>
              <a:t>이</a:t>
            </a:r>
            <a:r>
              <a:rPr lang="en-US" altLang="ko-KR" dirty="0"/>
              <a:t>: </a:t>
            </a:r>
            <a:r>
              <a:rPr lang="ko-KR" altLang="en-US" dirty="0"/>
              <a:t>벌레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주격 조사</a:t>
            </a:r>
            <a:r>
              <a:rPr lang="en-US" altLang="ko-KR" dirty="0"/>
              <a:t>, </a:t>
            </a:r>
            <a:r>
              <a:rPr lang="ko-KR" altLang="en-US" dirty="0"/>
              <a:t>사람의 호칭</a:t>
            </a:r>
            <a:r>
              <a:rPr lang="en-US" altLang="ko-KR" dirty="0"/>
              <a:t>, </a:t>
            </a:r>
            <a:r>
              <a:rPr lang="ko-KR" altLang="en-US" dirty="0"/>
              <a:t>지시대명사</a:t>
            </a:r>
            <a:r>
              <a:rPr lang="en-US" altLang="ko-KR" dirty="0"/>
              <a:t>, </a:t>
            </a:r>
            <a:r>
              <a:rPr lang="ko-KR" altLang="en-US" dirty="0"/>
              <a:t>치아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유래가 복잡하고 어근이 짧은 신조어가 많음</a:t>
            </a:r>
            <a:endParaRPr lang="en-US" altLang="ko-KR" dirty="0"/>
          </a:p>
          <a:p>
            <a:pPr lvl="2" latinLnBrk="0">
              <a:lnSpc>
                <a:spcPct val="150000"/>
              </a:lnSpc>
            </a:pPr>
            <a:r>
              <a:rPr lang="ko-KR" altLang="en-US" dirty="0" err="1"/>
              <a:t>뇌피셜</a:t>
            </a:r>
            <a:r>
              <a:rPr lang="en-US" altLang="ko-KR" dirty="0"/>
              <a:t>, </a:t>
            </a:r>
            <a:r>
              <a:rPr lang="ko-KR" altLang="en-US" dirty="0"/>
              <a:t>대인배</a:t>
            </a:r>
            <a:r>
              <a:rPr lang="en-US" altLang="ko-KR" dirty="0"/>
              <a:t>, </a:t>
            </a:r>
            <a:r>
              <a:rPr lang="ko-KR" altLang="en-US" dirty="0"/>
              <a:t>딸바보</a:t>
            </a:r>
            <a:r>
              <a:rPr lang="en-US" altLang="ko-KR" dirty="0"/>
              <a:t>, </a:t>
            </a:r>
            <a:r>
              <a:rPr lang="ko-KR" altLang="en-US" dirty="0" err="1"/>
              <a:t>월급루팡</a:t>
            </a:r>
            <a:r>
              <a:rPr lang="en-US" altLang="ko-KR" dirty="0"/>
              <a:t>, </a:t>
            </a:r>
            <a:r>
              <a:rPr lang="ko-KR" altLang="en-US" dirty="0"/>
              <a:t>지름신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머선</a:t>
            </a:r>
            <a:r>
              <a:rPr lang="en-US" altLang="ko-KR" dirty="0"/>
              <a:t>129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ko-KR" altLang="en-US" dirty="0"/>
              <a:t>한국어의 특성</a:t>
            </a:r>
          </a:p>
          <a:p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해요 VS 합니다 : 어떤 문장이 더 좋을까?">
            <a:extLst>
              <a:ext uri="{FF2B5EF4-FFF2-40B4-BE49-F238E27FC236}">
                <a16:creationId xmlns:a16="http://schemas.microsoft.com/office/drawing/2014/main" id="{6CA6C023-CCF4-E35B-DD4C-7E1ACB462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304" y="2127998"/>
            <a:ext cx="6359236" cy="819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4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ko-KR" altLang="en-US" dirty="0"/>
              <a:t>공백 기반 단어 토큰화는 사용이 불가능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단어보다 낮은 수준의 분석 필요</a:t>
            </a:r>
            <a:endParaRPr lang="en-US" altLang="ko-KR" dirty="0"/>
          </a:p>
          <a:p>
            <a:pPr lvl="2" latinLnBrk="0">
              <a:lnSpc>
                <a:spcPct val="150000"/>
              </a:lnSpc>
            </a:pPr>
            <a:r>
              <a:rPr lang="en-US" altLang="en-US" dirty="0" err="1"/>
              <a:t>Subword</a:t>
            </a:r>
            <a:r>
              <a:rPr lang="en-US" altLang="en-US" dirty="0"/>
              <a:t> tokenizer</a:t>
            </a:r>
          </a:p>
          <a:p>
            <a:pPr lvl="2" latinLnBrk="0">
              <a:lnSpc>
                <a:spcPct val="150000"/>
              </a:lnSpc>
            </a:pPr>
            <a:r>
              <a:rPr lang="ko-KR" altLang="en-US" dirty="0"/>
              <a:t>형태소 분석기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 err="1"/>
              <a:t>불용어</a:t>
            </a:r>
            <a:r>
              <a:rPr lang="ko-KR" altLang="en-US" dirty="0"/>
              <a:t> 제거가 단순하게 되지 않음</a:t>
            </a:r>
            <a:endParaRPr lang="en-US" altLang="ko-KR" dirty="0"/>
          </a:p>
          <a:p>
            <a:pPr lvl="2" latinLnBrk="0">
              <a:lnSpc>
                <a:spcPct val="150000"/>
              </a:lnSpc>
            </a:pPr>
            <a:r>
              <a:rPr lang="ko-KR" altLang="en-US" dirty="0"/>
              <a:t>동음이의어가 전부 제거될 수 있음</a:t>
            </a: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한국어 전처리의 어려움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146" name="Picture 2" descr="한국어 tokenizer">
            <a:extLst>
              <a:ext uri="{FF2B5EF4-FFF2-40B4-BE49-F238E27FC236}">
                <a16:creationId xmlns:a16="http://schemas.microsoft.com/office/drawing/2014/main" id="{1E49E5D2-0518-C668-FEBA-95073855C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058" y="3304618"/>
            <a:ext cx="11500157" cy="33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049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blog.octanove.org</a:t>
            </a:r>
            <a:r>
              <a:rPr lang="en-US" altLang="ko-KR" dirty="0"/>
              <a:t>/guide-to-</a:t>
            </a:r>
            <a:r>
              <a:rPr lang="en-US" altLang="ko-KR" dirty="0" err="1"/>
              <a:t>subword</a:t>
            </a:r>
            <a:r>
              <a:rPr lang="en-US" altLang="ko-KR" dirty="0"/>
              <a:t>-tokenization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ko-KR" altLang="en-US" dirty="0"/>
              <a:t>최근에는 </a:t>
            </a:r>
            <a:r>
              <a:rPr lang="en-US" altLang="ko-KR" dirty="0" err="1">
                <a:solidFill>
                  <a:srgbClr val="7030A0"/>
                </a:solidFill>
              </a:rPr>
              <a:t>Subword</a:t>
            </a:r>
            <a:r>
              <a:rPr lang="en-US" altLang="ko-KR" dirty="0">
                <a:solidFill>
                  <a:srgbClr val="7030A0"/>
                </a:solidFill>
              </a:rPr>
              <a:t> tokenizer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언어에 관계없이 단어를 분절하여 분석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교착어</a:t>
            </a:r>
            <a:r>
              <a:rPr lang="en-US" altLang="ko-KR" dirty="0"/>
              <a:t>,</a:t>
            </a:r>
            <a:r>
              <a:rPr lang="ko-KR" altLang="en-US" dirty="0"/>
              <a:t> 굴절어</a:t>
            </a:r>
            <a:r>
              <a:rPr lang="en-US" altLang="ko-KR" dirty="0"/>
              <a:t>, </a:t>
            </a:r>
            <a:r>
              <a:rPr lang="ko-KR" altLang="en-US" dirty="0"/>
              <a:t>고립어 관계 없이 모두 좋은 성능을 보임</a:t>
            </a:r>
            <a:endParaRPr lang="en-US" altLang="ko-KR" dirty="0"/>
          </a:p>
          <a:p>
            <a:pPr latinLnBrk="0">
              <a:lnSpc>
                <a:spcPct val="150000"/>
              </a:lnSpc>
            </a:pPr>
            <a:r>
              <a:rPr lang="ko-KR" altLang="en-US" dirty="0"/>
              <a:t>대표적인 알고리즘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en-US" altLang="ko-KR" dirty="0"/>
              <a:t>BPE(Byte-Pair Encoding)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dirty="0" err="1"/>
              <a:t>WordPiece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en-US" altLang="ko-KR" dirty="0" err="1"/>
              <a:t>SentencePiece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한국어 전처리의 어려움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Complete Guide to Subword Tokenization Methods in the Neural Era">
            <a:extLst>
              <a:ext uri="{FF2B5EF4-FFF2-40B4-BE49-F238E27FC236}">
                <a16:creationId xmlns:a16="http://schemas.microsoft.com/office/drawing/2014/main" id="{3FF076BE-DBA6-1A68-AFAE-21075209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84" y="5715000"/>
            <a:ext cx="12982002" cy="41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49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3085" y="1609344"/>
            <a:ext cx="12179292" cy="79291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sz="3600" dirty="0">
                <a:latin typeface="Gowun Dodum" pitchFamily="2" charset="-127"/>
                <a:ea typeface="Gowun Dodum" pitchFamily="2" charset="-127"/>
              </a:rPr>
              <a:t>다른 언어에 비해 데이터의 수가 많이 부족</a:t>
            </a: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영어의 </a:t>
            </a:r>
            <a:r>
              <a:rPr kumimoji="1" lang="en-US" altLang="ko-KR" dirty="0"/>
              <a:t>1/80</a:t>
            </a:r>
            <a:r>
              <a:rPr kumimoji="1" lang="ko-KR" altLang="en-US" dirty="0"/>
              <a:t> 수준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Gowun Dodum" pitchFamily="2" charset="-127"/>
                <a:ea typeface="Gowun Dodum" pitchFamily="2" charset="-127"/>
              </a:rPr>
              <a:t>중국어의 </a:t>
            </a:r>
            <a:r>
              <a:rPr kumimoji="1" lang="en-US" altLang="ko-KR" dirty="0">
                <a:latin typeface="Gowun Dodum" pitchFamily="2" charset="-127"/>
                <a:ea typeface="Gowun Dodum" pitchFamily="2" charset="-127"/>
              </a:rPr>
              <a:t>1/8,</a:t>
            </a:r>
            <a:r>
              <a:rPr kumimoji="1" lang="ko-KR" altLang="en-US" dirty="0">
                <a:latin typeface="Gowun Dodum" pitchFamily="2" charset="-127"/>
                <a:ea typeface="Gowun Dodum" pitchFamily="2" charset="-127"/>
              </a:rPr>
              <a:t> 일본어의 </a:t>
            </a:r>
            <a:r>
              <a:rPr kumimoji="1" lang="en-US" altLang="ko-KR" dirty="0">
                <a:latin typeface="Gowun Dodum" pitchFamily="2" charset="-127"/>
                <a:ea typeface="Gowun Dodum" pitchFamily="2" charset="-127"/>
              </a:rPr>
              <a:t>1/7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데이터의 범주도 좁은 편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Gowun Dodum" pitchFamily="2" charset="-127"/>
                <a:ea typeface="Gowun Dodum" pitchFamily="2" charset="-127"/>
              </a:rPr>
              <a:t>주로 사회 인문 분야의 데이터가 많음</a:t>
            </a:r>
            <a:endParaRPr kumimoji="1" lang="en-US" altLang="ko-KR" dirty="0">
              <a:latin typeface="Gowun Dodum" pitchFamily="2" charset="-127"/>
              <a:ea typeface="Gowun Dodum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 err="1"/>
              <a:t>이공학</a:t>
            </a:r>
            <a:r>
              <a:rPr kumimoji="1" lang="ko-KR" altLang="en-US" dirty="0"/>
              <a:t> 계열 텍스트는 영어를 활용하기에 자료가 부족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Gowun Dodum" pitchFamily="2" charset="-127"/>
                <a:ea typeface="Gowun Dodum" pitchFamily="2" charset="-127"/>
              </a:rPr>
              <a:t>문학 또한 현저하게 모자람</a:t>
            </a:r>
            <a:endParaRPr kumimoji="1" lang="en-US" altLang="ko-KR" dirty="0">
              <a:latin typeface="Gowun Dodum" pitchFamily="2" charset="-127"/>
              <a:ea typeface="Gowun Dodum" pitchFamily="2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한국어 데이터 부족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7516D8B-674E-9C10-C29D-9E924FF6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377" y="1609344"/>
            <a:ext cx="7141838" cy="85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51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ko-Kore-KR" altLang="en-US"/>
              <a:t>출처 </a:t>
            </a:r>
            <a:r>
              <a:rPr lang="en-US" altLang="ko-Kore-KR" dirty="0"/>
              <a:t>: https://</a:t>
            </a:r>
            <a:r>
              <a:rPr lang="en-US" altLang="ko-Kore-KR" dirty="0" err="1"/>
              <a:t>albumentations.ai</a:t>
            </a:r>
            <a:r>
              <a:rPr lang="en-US" altLang="ko-Kore-KR" dirty="0"/>
              <a:t>/docs/introduction/</a:t>
            </a:r>
            <a:r>
              <a:rPr lang="en-US" altLang="ko-Kore-KR" dirty="0" err="1"/>
              <a:t>image_augmentation</a:t>
            </a:r>
            <a:r>
              <a:rPr lang="en-US" altLang="ko-Kore-KR" dirty="0"/>
              <a:t>/</a:t>
            </a:r>
            <a:endParaRPr lang="ko-Kore-KR" altLang="en-US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ore-KR" altLang="en-US">
                <a:solidFill>
                  <a:srgbClr val="7030A0"/>
                </a:solidFill>
              </a:rPr>
              <a:t>기존의 학습 데이터를 변형</a:t>
            </a:r>
            <a:r>
              <a:rPr lang="ko-Kore-KR" altLang="en-US"/>
              <a:t>하여 </a:t>
            </a:r>
            <a:r>
              <a:rPr lang="ko-Kore-KR" altLang="en-US">
                <a:solidFill>
                  <a:srgbClr val="7030A0"/>
                </a:solidFill>
              </a:rPr>
              <a:t>새로운 학습 데이터를 생성</a:t>
            </a:r>
            <a:r>
              <a:rPr lang="ko-Kore-KR" altLang="en-US"/>
              <a:t>하는 방법</a:t>
            </a:r>
            <a:endParaRPr lang="en-US" altLang="ko-Kore-KR" dirty="0"/>
          </a:p>
          <a:p>
            <a:pPr lvl="1">
              <a:lnSpc>
                <a:spcPct val="150000"/>
              </a:lnSpc>
            </a:pPr>
            <a:r>
              <a:rPr lang="ko-Kore-KR" altLang="en-US"/>
              <a:t>데이터의 양이 늘어났으므로 </a:t>
            </a:r>
            <a:r>
              <a:rPr lang="ko-Kore-KR" altLang="en-US">
                <a:solidFill>
                  <a:srgbClr val="7030A0"/>
                </a:solidFill>
              </a:rPr>
              <a:t>오버피팅의 가능성이 줄고</a:t>
            </a:r>
            <a:r>
              <a:rPr lang="en-US" altLang="ko-Kore-KR" dirty="0">
                <a:solidFill>
                  <a:srgbClr val="7030A0"/>
                </a:solidFill>
              </a:rPr>
              <a:t>, </a:t>
            </a:r>
            <a:r>
              <a:rPr lang="ko-Kore-KR" altLang="en-US">
                <a:solidFill>
                  <a:srgbClr val="7030A0"/>
                </a:solidFill>
              </a:rPr>
              <a:t>일반화 능력이 상승함</a:t>
            </a:r>
            <a:endParaRPr lang="en-US" altLang="ko-Kore-KR" dirty="0">
              <a:solidFill>
                <a:srgbClr val="7030A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ore-KR" altLang="en-US"/>
              <a:t>또한</a:t>
            </a:r>
            <a:r>
              <a:rPr lang="en-US" altLang="ko-Kore-KR" dirty="0"/>
              <a:t>, </a:t>
            </a:r>
            <a:r>
              <a:rPr lang="ko-Kore-KR" altLang="en-US"/>
              <a:t>인위적인 노이즈를 적당히 줌으로써</a:t>
            </a:r>
            <a:r>
              <a:rPr lang="en-US" altLang="ko-Kore-KR" dirty="0"/>
              <a:t>, </a:t>
            </a:r>
            <a:r>
              <a:rPr lang="ko-Kore-KR" altLang="en-US">
                <a:solidFill>
                  <a:srgbClr val="7030A0"/>
                </a:solidFill>
              </a:rPr>
              <a:t>모델을 강건</a:t>
            </a:r>
            <a:r>
              <a:rPr lang="en-US" altLang="ko-Kore-KR" dirty="0">
                <a:solidFill>
                  <a:srgbClr val="7030A0"/>
                </a:solidFill>
              </a:rPr>
              <a:t>(Robust)</a:t>
            </a:r>
            <a:r>
              <a:rPr lang="ko-Kore-KR" altLang="en-US">
                <a:solidFill>
                  <a:srgbClr val="7030A0"/>
                </a:solidFill>
              </a:rPr>
              <a:t>하게</a:t>
            </a:r>
            <a:r>
              <a:rPr lang="en-US" altLang="ko-Kore-KR" dirty="0"/>
              <a:t> </a:t>
            </a:r>
            <a:r>
              <a:rPr lang="ko-Kore-KR" altLang="en-US"/>
              <a:t>학습시킬 수 있음</a:t>
            </a:r>
            <a:endParaRPr lang="en-US" altLang="ko-Kore-KR" dirty="0"/>
          </a:p>
          <a:p>
            <a:pPr marL="457200" lvl="1" indent="0">
              <a:lnSpc>
                <a:spcPct val="150000"/>
              </a:lnSpc>
              <a:buNone/>
            </a:pPr>
            <a:endParaRPr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데이터 증강 기법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Image augmentation examples">
            <a:extLst>
              <a:ext uri="{FF2B5EF4-FFF2-40B4-BE49-F238E27FC236}">
                <a16:creationId xmlns:a16="http://schemas.microsoft.com/office/drawing/2014/main" id="{1ECB1753-1FED-920A-1BCB-AF5ACFBD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840" y="4461831"/>
            <a:ext cx="12177619" cy="599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03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ore-KR" dirty="0"/>
              <a:t>NLP </a:t>
            </a:r>
            <a:r>
              <a:rPr lang="ko-Kore-KR" altLang="en-US"/>
              <a:t>분야에서 자주 사용하는 </a:t>
            </a:r>
            <a:r>
              <a:rPr lang="en-US" altLang="ko-Kore-KR" dirty="0"/>
              <a:t>Augmentation</a:t>
            </a:r>
            <a:r>
              <a:rPr lang="ko-Kore-KR" altLang="en-US"/>
              <a:t>의 종류</a:t>
            </a:r>
            <a:endParaRPr lang="en-US" altLang="ko-Kore-KR" dirty="0"/>
          </a:p>
          <a:p>
            <a:pPr lvl="1">
              <a:lnSpc>
                <a:spcPct val="150000"/>
              </a:lnSpc>
            </a:pPr>
            <a:r>
              <a:rPr lang="en-US" altLang="ko-Kore-KR" dirty="0"/>
              <a:t>Lexical substitution(</a:t>
            </a:r>
            <a:r>
              <a:rPr lang="ko-Kore-KR" altLang="en-US"/>
              <a:t>어휘 대체</a:t>
            </a:r>
            <a:r>
              <a:rPr lang="en-US" altLang="ko-Kore-KR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데이터 내 문장 속 단어를 유의어</a:t>
            </a:r>
            <a:r>
              <a:rPr lang="en-US" altLang="ko-KR" dirty="0"/>
              <a:t>/</a:t>
            </a:r>
            <a:r>
              <a:rPr lang="ko-KR" altLang="en-US" dirty="0"/>
              <a:t>반의어 등으로 대체</a:t>
            </a:r>
            <a:endParaRPr lang="en-US" altLang="ko-Kore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데이터 증강 기법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Thesaurus-based substitution">
            <a:extLst>
              <a:ext uri="{FF2B5EF4-FFF2-40B4-BE49-F238E27FC236}">
                <a16:creationId xmlns:a16="http://schemas.microsoft.com/office/drawing/2014/main" id="{E5D4B550-ED64-CE9F-E813-1A8EB831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98" y="5346479"/>
            <a:ext cx="10725714" cy="35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earest Neighbors with Word Vectors">
            <a:extLst>
              <a:ext uri="{FF2B5EF4-FFF2-40B4-BE49-F238E27FC236}">
                <a16:creationId xmlns:a16="http://schemas.microsoft.com/office/drawing/2014/main" id="{48D95B3A-DE53-EA83-9911-299841E0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338" y="5359926"/>
            <a:ext cx="5187543" cy="395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15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" altLang="ko-KR" dirty="0"/>
              <a:t>LLM</a:t>
            </a:r>
            <a:r>
              <a:rPr lang="ko-KR" altLang="en-US" dirty="0"/>
              <a:t>은 매우 큰 양의 데이터를 처리하고 복잡한 계산을 수행해야 하므로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환경 구성 시 하드웨어 스펙을 복합적으로 고려해야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가속기</a:t>
            </a:r>
            <a:r>
              <a:rPr kumimoji="1" lang="en-US" altLang="ko-KR" dirty="0"/>
              <a:t>(Accelerator), CPU, RAM, </a:t>
            </a:r>
            <a:r>
              <a:rPr kumimoji="1" lang="ko-KR" altLang="en-US" dirty="0"/>
              <a:t>스토리지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네트워크 등 다방면에서 기능을 따져봐야 함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최근 클라우드 서비스가 상용화됨에 따라 옵션을 고민할 부담이 매우 줄어듦</a:t>
            </a:r>
          </a:p>
          <a:p>
            <a:pPr>
              <a:lnSpc>
                <a:spcPct val="150000"/>
              </a:lnSpc>
            </a:pP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학습 시 고려사항</a:t>
            </a:r>
          </a:p>
          <a:p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5714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ko-Kore-KR" altLang="en-US"/>
              <a:t>출처 </a:t>
            </a:r>
            <a:r>
              <a:rPr lang="en-US" altLang="ko-Kore-KR" dirty="0"/>
              <a:t>: https://</a:t>
            </a:r>
            <a:r>
              <a:rPr lang="en-US" altLang="ko-Kore-KR" dirty="0" err="1"/>
              <a:t>gtelocalize.com</a:t>
            </a:r>
            <a:r>
              <a:rPr lang="en-US" altLang="ko-Kore-KR" dirty="0"/>
              <a:t>/what-is-back-translation/</a:t>
            </a:r>
            <a:endParaRPr lang="ko-Kore-KR" altLang="en-US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ore-KR" dirty="0"/>
              <a:t>NLP </a:t>
            </a:r>
            <a:r>
              <a:rPr lang="ko-Kore-KR" altLang="en-US"/>
              <a:t>분야에서 자주 사용하는 </a:t>
            </a:r>
            <a:r>
              <a:rPr lang="en-US" altLang="ko-Kore-KR" dirty="0"/>
              <a:t>Augmentation</a:t>
            </a:r>
            <a:r>
              <a:rPr lang="ko-Kore-KR" altLang="en-US"/>
              <a:t>의 종류</a:t>
            </a:r>
            <a:endParaRPr lang="en-US" altLang="ko-Kore-KR" dirty="0"/>
          </a:p>
          <a:p>
            <a:pPr lvl="1">
              <a:lnSpc>
                <a:spcPct val="150000"/>
              </a:lnSpc>
            </a:pPr>
            <a:r>
              <a:rPr lang="en-US" altLang="ko-Kore-KR" dirty="0"/>
              <a:t>Back translation</a:t>
            </a:r>
            <a:r>
              <a:rPr lang="en-US" altLang="ko-KR" dirty="0"/>
              <a:t>: </a:t>
            </a:r>
            <a:r>
              <a:rPr lang="ko-KR" altLang="en-US" dirty="0"/>
              <a:t>기계 번역 분야에서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30A0"/>
                </a:solidFill>
              </a:rPr>
              <a:t>원문장을 다른 언어로 번역</a:t>
            </a:r>
            <a:r>
              <a:rPr lang="ko-KR" altLang="en-US" dirty="0"/>
              <a:t>한 후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30A0"/>
                </a:solidFill>
              </a:rPr>
              <a:t>번역된 문장을 원문장으로 다시 번역</a:t>
            </a:r>
            <a:r>
              <a:rPr lang="ko-KR" altLang="en-US" dirty="0"/>
              <a:t>하는 기법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ore-KR" dirty="0"/>
              <a:t>Ex) A </a:t>
            </a:r>
            <a:r>
              <a:rPr lang="ko-Kore-KR" altLang="en-US"/>
              <a:t>모델로 영어를 한글로 번역한 뒤</a:t>
            </a:r>
            <a:r>
              <a:rPr lang="en-US" altLang="ko-Kore-KR" dirty="0"/>
              <a:t>, B</a:t>
            </a:r>
            <a:r>
              <a:rPr lang="ko-Kore-KR" altLang="en-US"/>
              <a:t>모델로 번역된 한글 문장을 영어로 다시 번역</a:t>
            </a:r>
            <a:endParaRPr lang="en-US" altLang="ko-Kore-KR" dirty="0"/>
          </a:p>
          <a:p>
            <a:pPr lvl="2">
              <a:lnSpc>
                <a:spcPct val="150000"/>
              </a:lnSpc>
            </a:pPr>
            <a:r>
              <a:rPr lang="ko-Kore-KR" altLang="en-US"/>
              <a:t>이 경우 데이터셋이 두 배가 됨</a:t>
            </a:r>
            <a:endParaRPr lang="en-US" altLang="ko-Kore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데이터 증강 기법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5F68F2-2148-8C6C-ED26-1979AC12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878" y="6374037"/>
            <a:ext cx="14223945" cy="426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007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ko-Kore-KR" altLang="en-US"/>
              <a:t>출처 </a:t>
            </a:r>
            <a:r>
              <a:rPr lang="en-US" altLang="ko-Kore-KR" dirty="0"/>
              <a:t>: https://</a:t>
            </a:r>
            <a:r>
              <a:rPr lang="en-US" altLang="ko-Kore-KR" dirty="0" err="1"/>
              <a:t>amitness.com</a:t>
            </a:r>
            <a:r>
              <a:rPr lang="en-US" altLang="ko-Kore-KR" dirty="0"/>
              <a:t>/2020/05/data-augmentation-for-</a:t>
            </a:r>
            <a:r>
              <a:rPr lang="en-US" altLang="ko-Kore-KR" dirty="0" err="1"/>
              <a:t>nlp</a:t>
            </a:r>
            <a:r>
              <a:rPr lang="en-US" altLang="ko-Kore-KR" dirty="0"/>
              <a:t>/</a:t>
            </a:r>
            <a:endParaRPr lang="ko-Kore-KR" altLang="en-US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ore-KR" dirty="0"/>
              <a:t>NLP </a:t>
            </a:r>
            <a:r>
              <a:rPr lang="ko-Kore-KR" altLang="en-US"/>
              <a:t>분야에서 자주 사용하는 </a:t>
            </a:r>
            <a:r>
              <a:rPr lang="en-US" altLang="ko-Kore-KR" dirty="0"/>
              <a:t>Augmentation</a:t>
            </a:r>
            <a:r>
              <a:rPr lang="ko-Kore-KR" altLang="en-US"/>
              <a:t>의 종류</a:t>
            </a:r>
            <a:endParaRPr lang="en-US" altLang="ko-Kore-KR" dirty="0"/>
          </a:p>
          <a:p>
            <a:pPr lvl="1">
              <a:lnSpc>
                <a:spcPct val="150000"/>
              </a:lnSpc>
            </a:pPr>
            <a:r>
              <a:rPr lang="en-US" altLang="ko-Kore-KR" dirty="0"/>
              <a:t>Random noise injection: </a:t>
            </a:r>
            <a:r>
              <a:rPr lang="ko-Kore-KR" altLang="en-US"/>
              <a:t>오타</a:t>
            </a:r>
            <a:r>
              <a:rPr lang="en-US" altLang="ko-Kore-KR" dirty="0"/>
              <a:t>, </a:t>
            </a:r>
            <a:r>
              <a:rPr lang="ko-Kore-KR" altLang="en-US"/>
              <a:t>특정 단어 공백처리 등 노이즈를 추가하는 방법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데이터 증강 기법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QUERTY Keyboard Error Injection">
            <a:extLst>
              <a:ext uri="{FF2B5EF4-FFF2-40B4-BE49-F238E27FC236}">
                <a16:creationId xmlns:a16="http://schemas.microsoft.com/office/drawing/2014/main" id="{944C39F6-8E93-ECE6-BF3B-5776299F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60" y="5715000"/>
            <a:ext cx="8777205" cy="407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nk Noising">
            <a:extLst>
              <a:ext uri="{FF2B5EF4-FFF2-40B4-BE49-F238E27FC236}">
                <a16:creationId xmlns:a16="http://schemas.microsoft.com/office/drawing/2014/main" id="{75EEC178-182F-1571-B311-6C268BF4E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23" y="7484249"/>
            <a:ext cx="8064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080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E38F60-EB1C-DBB3-AF91-282FF2080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의 주요 성능 지표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3641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통계 기반 평가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BLEU Score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ROUGE Score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Perplexity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GLEU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모델 기반 평가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G-eval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그 외 </a:t>
            </a:r>
            <a:r>
              <a:rPr kumimoji="1" lang="en-US" altLang="ko-KR" dirty="0"/>
              <a:t>LLM Evaluators</a:t>
            </a: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평가 지표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5229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Latency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Throughput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Memory usage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Inference cost</a:t>
            </a: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Operation System </a:t>
            </a:r>
            <a:r>
              <a:rPr kumimoji="1" lang="ko-KR" altLang="en-US" dirty="0"/>
              <a:t>평가 지표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651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 err="1"/>
              <a:t>BiLingual</a:t>
            </a:r>
            <a:r>
              <a:rPr kumimoji="1" lang="en-US" altLang="ko-KR" dirty="0"/>
              <a:t> Evaluation Understudy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기계 번역</a:t>
            </a:r>
            <a:r>
              <a:rPr kumimoji="1" lang="en-US" altLang="ko-KR" dirty="0"/>
              <a:t>(Machine translation)</a:t>
            </a:r>
            <a:r>
              <a:rPr kumimoji="1" lang="ko-KR" altLang="en-US" dirty="0"/>
              <a:t>의 품질을 평가하는데 널리 사용된 평가지표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번역된 텍스트가 타겟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인간의 번역</a:t>
            </a:r>
            <a:r>
              <a:rPr kumimoji="1" lang="en-US" altLang="ko-KR" dirty="0"/>
              <a:t>)</a:t>
            </a:r>
            <a:r>
              <a:rPr kumimoji="1" lang="ko-KR" altLang="en-US" dirty="0"/>
              <a:t>과 얼마나 유사한지를 측정하여 번역의 타당성을 평가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[0,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1]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[0,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100]</a:t>
            </a:r>
            <a:r>
              <a:rPr kumimoji="1" lang="ko-KR" altLang="en-US" dirty="0"/>
              <a:t> 구간의 값으로 성능을 표현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일반적으로 </a:t>
            </a:r>
            <a:r>
              <a:rPr kumimoji="1" lang="en-US" altLang="ko-KR" dirty="0"/>
              <a:t>0.4</a:t>
            </a:r>
            <a:r>
              <a:rPr kumimoji="1" lang="ko-KR" altLang="en-US" dirty="0"/>
              <a:t> 이상이면 준수한 모델로 평가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참조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Machine Translation</a:t>
            </a:r>
            <a:r>
              <a:rPr kumimoji="1" lang="ko-KR" altLang="en-US" dirty="0"/>
              <a:t>을 위해 고안된 알고리즘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BLEU Score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5665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paperswithcode.com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sota</a:t>
            </a:r>
            <a:r>
              <a:rPr kumimoji="1" lang="en" altLang="ko-KR" dirty="0"/>
              <a:t>/machine-translation-on-wmt2014-english-French</a:t>
            </a:r>
            <a:br>
              <a:rPr kumimoji="1" lang="en" altLang="ko-KR" dirty="0"/>
            </a:br>
            <a:r>
              <a:rPr kumimoji="1" lang="en-US" altLang="ko-KR" dirty="0"/>
              <a:t>Is ChatGPT A GOOD Translator? </a:t>
            </a:r>
            <a:r>
              <a:rPr kumimoji="1" lang="en-US" altLang="ko-KR" dirty="0" err="1"/>
              <a:t>Ywe</a:t>
            </a:r>
            <a:r>
              <a:rPr kumimoji="1" lang="en-US" altLang="ko-KR" dirty="0"/>
              <a:t> With GPT-4 As The Engine, https://</a:t>
            </a:r>
            <a:r>
              <a:rPr kumimoji="1" lang="en-US" altLang="ko-KR" dirty="0" err="1"/>
              <a:t>arxiv.org</a:t>
            </a:r>
            <a:r>
              <a:rPr kumimoji="1" lang="en-US" altLang="ko-KR" dirty="0"/>
              <a:t>/pdf/2301.08745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WMT2014 English-French </a:t>
            </a:r>
            <a:r>
              <a:rPr kumimoji="1" lang="ko-KR" altLang="en-US" dirty="0"/>
              <a:t>기준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LSTM: 34.8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Transformer Base: 38.1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GPT-4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영어</a:t>
            </a:r>
            <a:r>
              <a:rPr kumimoji="1" lang="en-US" altLang="ko-KR" dirty="0"/>
              <a:t>-</a:t>
            </a:r>
            <a:r>
              <a:rPr kumimoji="1" lang="ko-KR" altLang="en-US" dirty="0"/>
              <a:t>유럽어족</a:t>
            </a:r>
            <a:r>
              <a:rPr kumimoji="1" lang="en-US" altLang="ko-KR" dirty="0"/>
              <a:t>”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대해 일반적으로</a:t>
            </a:r>
            <a:r>
              <a:rPr kumimoji="1" lang="en-US" altLang="ko-KR" dirty="0"/>
              <a:t> 40</a:t>
            </a:r>
            <a:r>
              <a:rPr kumimoji="1" lang="ko-KR" altLang="en-US" dirty="0"/>
              <a:t>점을 상회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중</a:t>
            </a:r>
            <a:r>
              <a:rPr kumimoji="1" lang="en-US" altLang="ko-KR" dirty="0"/>
              <a:t>-</a:t>
            </a:r>
            <a:r>
              <a:rPr kumimoji="1" lang="ko-KR" altLang="en-US" dirty="0"/>
              <a:t>영 등 서로 다른 어족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피번역어와</a:t>
            </a:r>
            <a:r>
              <a:rPr kumimoji="1" lang="ko-KR" altLang="en-US" dirty="0"/>
              <a:t> 번역어의 방향에 따라 성능이 다르게 기록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BLEU Score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87FBF0-C21F-5552-4491-C8616323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5" y="6282038"/>
            <a:ext cx="10515615" cy="32564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5DC7D6-E056-3BDA-BB19-428AAD9A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7" y="6282038"/>
            <a:ext cx="7772400" cy="42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6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A36F1A2-BD74-BC3B-B5AB-D80F84806789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/>
                  <a:t>번역문에 대하여 두 가지 항목을 평가</a:t>
                </a:r>
                <a:endParaRPr kumimoji="1" lang="en-US" altLang="ko-KR" dirty="0"/>
              </a:p>
              <a:p>
                <a:pPr marL="1200150" lvl="1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/>
                  <a:t>N-gram precision: </a:t>
                </a:r>
                <a:r>
                  <a:rPr kumimoji="1" lang="ko-KR" altLang="en-US" dirty="0"/>
                  <a:t>번역된 문장의 일부분</a:t>
                </a:r>
                <a:r>
                  <a:rPr kumimoji="1" lang="en-US" altLang="ko-KR" dirty="0"/>
                  <a:t>(N-gram)</a:t>
                </a:r>
                <a:r>
                  <a:rPr kumimoji="1" lang="ko-KR" altLang="en-US" dirty="0"/>
                  <a:t>이 타겟과 얼마나 </a:t>
                </a:r>
                <a:r>
                  <a:rPr kumimoji="1" lang="ko-KR" altLang="en-US" dirty="0" err="1"/>
                  <a:t>비슷한지</a:t>
                </a:r>
                <a:endParaRPr kumimoji="1" lang="en-US" altLang="ko-KR" dirty="0"/>
              </a:p>
              <a:p>
                <a:pPr marL="1200150" lvl="1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/>
                  <a:t>Brevity penalty:</a:t>
                </a:r>
                <a:r>
                  <a:rPr kumimoji="1" lang="ko-KR" altLang="en-US" dirty="0"/>
                  <a:t> 번역된 문장이 너무 짧지 </a:t>
                </a:r>
                <a:r>
                  <a:rPr kumimoji="1" lang="ko-KR" altLang="en-US" dirty="0" err="1"/>
                  <a:t>않은지</a:t>
                </a:r>
                <a:endParaRPr kumimoji="1" lang="en-US" altLang="ko-KR" dirty="0"/>
              </a:p>
              <a:p>
                <a:pPr marL="1543050" lvl="2" indent="-742950">
                  <a:lnSpc>
                    <a:spcPct val="150000"/>
                  </a:lnSpc>
                </a:pPr>
                <a:r>
                  <a:rPr kumimoji="1" lang="ko-KR" altLang="en-US" dirty="0"/>
                  <a:t>번역문의 길이가 너무 짧다면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점수를 깎음</a:t>
                </a:r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BLEU </a:t>
                </a:r>
                <a:r>
                  <a:rPr kumimoji="1" lang="ko-KR" altLang="en-US" dirty="0"/>
                  <a:t>계산식</a:t>
                </a:r>
                <a:endParaRPr kumimoji="1" lang="en-US" altLang="ko-KR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ore-KR" smtClean="0">
                          <a:latin typeface="Cambria Math" panose="02040503050406030204" pitchFamily="18" charset="0"/>
                        </a:rPr>
                        <m:t>BLEU</m:t>
                      </m:r>
                      <m:r>
                        <a:rPr lang="en-US" altLang="ko-Kore-KR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ore-KR" smtClean="0">
                          <a:latin typeface="Cambria Math" panose="02040503050406030204" pitchFamily="18" charset="0"/>
                        </a:rPr>
                        <m:t>BP</m:t>
                      </m:r>
                      <m:r>
                        <a:rPr lang="en-US" altLang="ko-Kore-KR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ore-KR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ore-KR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ore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ore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ore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ko-Kore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ore-KR" sz="4000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3200" dirty="0"/>
                  <a:t>BP: Brevity penalty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ore-KR" sz="3200" dirty="0"/>
                  <a:t> = </a:t>
                </a:r>
                <a:r>
                  <a:rPr lang="en-US" altLang="ko-KR" sz="3200" dirty="0"/>
                  <a:t>n-gram</a:t>
                </a:r>
                <a:r>
                  <a:rPr lang="ko-KR" altLang="en-US" sz="3200" dirty="0"/>
                  <a:t>에 대한 가중치</a:t>
                </a:r>
                <a:endParaRPr lang="en-US" altLang="ko-Kore-KR" sz="32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ore-KR" sz="3200" dirty="0"/>
                  <a:t> = n-gram </a:t>
                </a:r>
                <a:r>
                  <a:rPr lang="ko-KR" altLang="en-US" sz="3200" dirty="0"/>
                  <a:t>정밀도</a:t>
                </a:r>
                <a:r>
                  <a:rPr lang="en-US" altLang="ko-KR" sz="3200" dirty="0"/>
                  <a:t>(Precision)</a:t>
                </a: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A36F1A2-BD74-BC3B-B5AB-D80F848067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blipFill>
                <a:blip r:embed="rId2"/>
                <a:stretch>
                  <a:fillRect l="-854" b="-27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BLEU Score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8874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clementbm.github.io</a:t>
            </a:r>
            <a:r>
              <a:rPr lang="en-US" altLang="ko-KR" dirty="0"/>
              <a:t>/theory/2021/12/23/rouge-bleu-</a:t>
            </a:r>
            <a:r>
              <a:rPr lang="en-US" altLang="ko-KR" dirty="0" err="1"/>
              <a:t>scores.html</a:t>
            </a:r>
            <a:endParaRPr lang="ko-Kore-KR" altLang="en-US"/>
          </a:p>
          <a:p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A36F1A2-BD74-BC3B-B5AB-D80F84806789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N-gram: </a:t>
                </a:r>
                <a:r>
                  <a:rPr kumimoji="1" lang="ko-KR" altLang="en-US" dirty="0"/>
                  <a:t>문장 내 </a:t>
                </a:r>
                <a:r>
                  <a:rPr kumimoji="1" lang="en-US" altLang="ko-KR" dirty="0"/>
                  <a:t>N</a:t>
                </a:r>
                <a:r>
                  <a:rPr kumimoji="1" lang="ko-KR" altLang="en-US" dirty="0"/>
                  <a:t>개의 연속된 단어 묶음</a:t>
                </a:r>
                <a:endParaRPr kumimoji="1"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dirty="0"/>
                  <a:t>일반적으로 </a:t>
                </a:r>
                <a:r>
                  <a:rPr kumimoji="1" lang="en-US" altLang="ko-KR" dirty="0"/>
                  <a:t>N=1 </a:t>
                </a:r>
                <a:r>
                  <a:rPr kumimoji="1" lang="ko-KR" altLang="en-US" dirty="0" err="1"/>
                  <a:t>부터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N=4</a:t>
                </a:r>
                <a:r>
                  <a:rPr kumimoji="1" lang="ko-KR" altLang="en-US" dirty="0"/>
                  <a:t>까지 고려</a:t>
                </a:r>
                <a:endParaRPr kumimoji="1"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: </a:t>
                </a:r>
                <a:r>
                  <a:rPr kumimoji="1" lang="ko-KR" altLang="en-US" dirty="0"/>
                  <a:t>전체 </a:t>
                </a:r>
                <a:r>
                  <a:rPr kumimoji="1" lang="en-US" altLang="ko-KR" dirty="0"/>
                  <a:t>N-gram </a:t>
                </a:r>
                <a:r>
                  <a:rPr kumimoji="1" lang="ko-KR" altLang="en-US" dirty="0"/>
                  <a:t>중 일치하는 부분 집합의 비율</a:t>
                </a: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A36F1A2-BD74-BC3B-B5AB-D80F848067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blipFill>
                <a:blip r:embed="rId2"/>
                <a:stretch>
                  <a:fillRect l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N-gram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3438E-C35C-231C-1C20-AEA335D08981}"/>
              </a:ext>
            </a:extLst>
          </p:cNvPr>
          <p:cNvSpPr txBox="1"/>
          <p:nvPr/>
        </p:nvSpPr>
        <p:spPr>
          <a:xfrm>
            <a:off x="8042313" y="9970265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endParaRPr kumimoji="1" lang="ko-KR" altLang="en-US" sz="3800" b="1" i="0" dirty="0">
              <a:solidFill>
                <a:schemeClr val="bg1"/>
              </a:solidFill>
              <a:latin typeface="Elice DX Neolli OTF Bold" panose="020B0600000101010101" pitchFamily="34" charset="-127"/>
              <a:ea typeface="Elice DX Neolli OTF Bold" panose="020B0600000101010101" pitchFamily="34" charset="-127"/>
            </a:endParaRPr>
          </a:p>
        </p:txBody>
      </p:sp>
      <p:pic>
        <p:nvPicPr>
          <p:cNvPr id="6" name="Picture 2" descr="Bleu score unigrams">
            <a:extLst>
              <a:ext uri="{FF2B5EF4-FFF2-40B4-BE49-F238E27FC236}">
                <a16:creationId xmlns:a16="http://schemas.microsoft.com/office/drawing/2014/main" id="{D5AB5B4D-CDDD-08A5-846A-4A0EC6EF2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73" y="4538031"/>
            <a:ext cx="16804722" cy="33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FF204A-E4CC-0ACD-5506-398EBE5E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73" y="8179981"/>
            <a:ext cx="16771806" cy="24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05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알고리즘과 원문 사이의 일치도를 확인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문장의 유사도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의미상 유사도를 고려하지 못함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다의어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유의어 등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문화적 차이를 고려한 좋은 의역에 높은 점수를 줄 수 없음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 err="1"/>
              <a:t>토크나이저가</a:t>
            </a:r>
            <a:r>
              <a:rPr kumimoji="1" lang="ko-KR" altLang="en-US" dirty="0"/>
              <a:t> 달라질 경우 평가된 점수 또한 달라짐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 err="1"/>
              <a:t>SacreBLEU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표준화된 </a:t>
            </a:r>
            <a:r>
              <a:rPr kumimoji="1" lang="ko-KR" altLang="en-US" dirty="0" err="1"/>
              <a:t>토크나이저를</a:t>
            </a:r>
            <a:r>
              <a:rPr kumimoji="1" lang="ko-KR" altLang="en-US" dirty="0"/>
              <a:t> 바탕으로 타겟과 생성된 텍스트를 비교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BLEU</a:t>
            </a:r>
            <a:r>
              <a:rPr kumimoji="1" lang="ko-KR" altLang="en-US" dirty="0"/>
              <a:t>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의 한계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007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F6BB23-457B-AF7F-FFF8-0F62F838A0E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kumimoji="1" lang="ko-KR" altLang="en-US" dirty="0"/>
              <a:t>가속기</a:t>
            </a:r>
            <a:r>
              <a:rPr kumimoji="1" lang="en-US" altLang="ko-KR" dirty="0"/>
              <a:t>(Accelerator)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408A19-6208-C09F-A85A-1F443507183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33BF47-57CD-B758-052C-25F34206B5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2364706-1073-CE92-C169-62052C5DE7F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98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Recall-Oriented Understudy for </a:t>
            </a:r>
            <a:r>
              <a:rPr kumimoji="1" lang="en" altLang="ko-KR" dirty="0" err="1"/>
              <a:t>Gisting</a:t>
            </a:r>
            <a:r>
              <a:rPr kumimoji="1" lang="en" altLang="ko-KR" dirty="0"/>
              <a:t> Evaluation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문서 요약 작업에서 주로 사용되는 평가 지표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요약된 문서와 타겟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인간 요약문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간의 유사도 측정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세 가지 점수로 평가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정밀도</a:t>
            </a:r>
            <a:r>
              <a:rPr kumimoji="1" lang="en-US" altLang="ko-KR" dirty="0"/>
              <a:t>(</a:t>
            </a:r>
            <a:r>
              <a:rPr kumimoji="1" lang="en" altLang="ko-KR" dirty="0"/>
              <a:t>Precision): </a:t>
            </a:r>
            <a:r>
              <a:rPr kumimoji="1" lang="ko-KR" altLang="en-US" dirty="0"/>
              <a:t>생성된 요약을 기준으로 타겟과 일치하는 단어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절의 비율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 err="1"/>
              <a:t>재현율</a:t>
            </a:r>
            <a:r>
              <a:rPr kumimoji="1" lang="en-US" altLang="ko-KR" dirty="0"/>
              <a:t>(</a:t>
            </a:r>
            <a:r>
              <a:rPr kumimoji="1" lang="en" altLang="ko-KR" dirty="0"/>
              <a:t>Recall): </a:t>
            </a:r>
            <a:r>
              <a:rPr kumimoji="1" lang="ko-KR" altLang="en-US" dirty="0"/>
              <a:t>타겟을 기준으로 생성된 요약과 일치하는 단어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절의 비율</a:t>
            </a:r>
          </a:p>
          <a:p>
            <a:pPr lvl="2">
              <a:lnSpc>
                <a:spcPct val="150000"/>
              </a:lnSpc>
            </a:pPr>
            <a:r>
              <a:rPr kumimoji="1" lang="en" altLang="ko-KR" dirty="0"/>
              <a:t>F1 </a:t>
            </a:r>
            <a:r>
              <a:rPr kumimoji="1" lang="ko-KR" altLang="en-US" dirty="0"/>
              <a:t>점수</a:t>
            </a:r>
            <a:r>
              <a:rPr kumimoji="1" lang="en-US" altLang="ko-KR" dirty="0"/>
              <a:t>: </a:t>
            </a:r>
            <a:r>
              <a:rPr kumimoji="1" lang="ko-KR" altLang="en-US" dirty="0"/>
              <a:t>정밀도와 재현율의 조화 평균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ROUGE Score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05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생성된 요약문과 타겟 간 차이를 세 가지 기준으로 평가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" altLang="ko-KR" dirty="0"/>
              <a:t>ROUGE-N: n-gram </a:t>
            </a:r>
            <a:r>
              <a:rPr kumimoji="1" lang="ko-KR" altLang="en-US" dirty="0"/>
              <a:t>정밀도와 재현율을 기반</a:t>
            </a:r>
          </a:p>
          <a:p>
            <a:pPr lvl="2">
              <a:lnSpc>
                <a:spcPct val="150000"/>
              </a:lnSpc>
            </a:pPr>
            <a:r>
              <a:rPr kumimoji="1" lang="en" altLang="ko-KR" dirty="0"/>
              <a:t>Ex)ROUGE-1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1-</a:t>
            </a:r>
            <a:r>
              <a:rPr kumimoji="1" lang="en" altLang="ko-KR" dirty="0"/>
              <a:t>gram (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일치를</a:t>
            </a:r>
            <a:r>
              <a:rPr kumimoji="1" lang="en-US" altLang="ko-KR" dirty="0"/>
              <a:t>, </a:t>
            </a:r>
            <a:r>
              <a:rPr kumimoji="1" lang="en" altLang="ko-KR" dirty="0"/>
              <a:t>ROUGE-2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2-</a:t>
            </a:r>
            <a:r>
              <a:rPr kumimoji="1" lang="en" altLang="ko-KR" dirty="0"/>
              <a:t>gram </a:t>
            </a:r>
            <a:r>
              <a:rPr kumimoji="1" lang="ko-KR" altLang="en-US" dirty="0"/>
              <a:t>일치를 계산</a:t>
            </a:r>
          </a:p>
          <a:p>
            <a:pPr lvl="1">
              <a:lnSpc>
                <a:spcPct val="150000"/>
              </a:lnSpc>
            </a:pPr>
            <a:r>
              <a:rPr kumimoji="1" lang="en" altLang="ko-KR" dirty="0"/>
              <a:t>ROUGE-L: LCS(Longest Common Subsequence) </a:t>
            </a:r>
            <a:r>
              <a:rPr kumimoji="1" lang="ko-KR" altLang="en-US" dirty="0"/>
              <a:t>기반</a:t>
            </a:r>
          </a:p>
          <a:p>
            <a:pPr lvl="2">
              <a:lnSpc>
                <a:spcPct val="150000"/>
              </a:lnSpc>
            </a:pPr>
            <a:r>
              <a:rPr kumimoji="1" lang="en" altLang="ko-KR" dirty="0"/>
              <a:t>LCS: </a:t>
            </a:r>
            <a:r>
              <a:rPr kumimoji="1" lang="ko-KR" altLang="en-US" dirty="0"/>
              <a:t>두 문장에 공통으로 일치하는 가장 긴 연속적인 단어의 시퀀스</a:t>
            </a:r>
          </a:p>
          <a:p>
            <a:pPr lvl="1">
              <a:lnSpc>
                <a:spcPct val="150000"/>
              </a:lnSpc>
            </a:pPr>
            <a:r>
              <a:rPr kumimoji="1" lang="en" altLang="ko-KR" dirty="0"/>
              <a:t>ROUGE-S: </a:t>
            </a:r>
            <a:r>
              <a:rPr kumimoji="1" lang="ko-KR" altLang="en-US" dirty="0"/>
              <a:t>문장 내의 단어 순서를 고려하지 않는 </a:t>
            </a:r>
            <a:r>
              <a:rPr kumimoji="1" lang="en" altLang="ko-KR" dirty="0"/>
              <a:t>skip-bigram</a:t>
            </a:r>
            <a:r>
              <a:rPr kumimoji="1" lang="ko-KR" altLang="en-US" dirty="0"/>
              <a:t>을 기반</a:t>
            </a:r>
          </a:p>
          <a:p>
            <a:pPr lvl="2">
              <a:lnSpc>
                <a:spcPct val="150000"/>
              </a:lnSpc>
            </a:pPr>
            <a:r>
              <a:rPr kumimoji="1" lang="en" altLang="ko-KR" dirty="0"/>
              <a:t>Skip-bigram</a:t>
            </a:r>
            <a:r>
              <a:rPr kumimoji="1" lang="ko-KR" altLang="en-US" dirty="0"/>
              <a:t>은 문장 내의 두 단어 사이에 몇 개의 단어가 건너뛰어져 있더라도 이들을 </a:t>
            </a:r>
            <a:r>
              <a:rPr kumimoji="1" lang="en" altLang="ko-KR" dirty="0"/>
              <a:t>bigram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간주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ROUGE Score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655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A36F1A2-BD74-BC3B-B5AB-D80F84806789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/>
                  <a:t>언어 모델이 주어진 텍스트를 얼마나 잘 이해하고 있는지를 나타내는 척도</a:t>
                </a:r>
                <a:endParaRPr kumimoji="1"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dirty="0"/>
                  <a:t>모델이 다음 단어를 예측하는 데 얼마나 혼란을 겪는지 수치화</a:t>
                </a:r>
                <a:endParaRPr kumimoji="1"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dirty="0"/>
                  <a:t>수치가 낮을 수록 모델의 예측이 더 정확함</a:t>
                </a:r>
                <a:endParaRPr kumimoji="1"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ko-KR" dirty="0"/>
                  <a:t>: </a:t>
                </a:r>
                <a:r>
                  <a:rPr kumimoji="1" lang="ko-KR" altLang="en-US" dirty="0"/>
                  <a:t>단어의 시퀀스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문장 또는 텍스트 데이터</a:t>
                </a:r>
                <a:r>
                  <a:rPr kumimoji="1"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R" dirty="0"/>
                  <a:t>: </a:t>
                </a:r>
                <a:r>
                  <a:rPr kumimoji="1" lang="ko-KR" altLang="en-US" dirty="0"/>
                  <a:t>단어의 수</a:t>
                </a:r>
                <a:endParaRPr kumimoji="1"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: </a:t>
                </a:r>
                <a:r>
                  <a:rPr kumimoji="1" lang="ko-KR" altLang="en-US" dirty="0"/>
                  <a:t>이전 단어들이 주어졌을 때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ko-KR" altLang="en-US" dirty="0"/>
                  <a:t>번째 단어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/>
                  <a:t>가 등장할 확률</a:t>
                </a: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A36F1A2-BD74-BC3B-B5AB-D80F848067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blipFill>
                <a:blip r:embed="rId2"/>
                <a:stretch>
                  <a:fillRect l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Perplexity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8180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유저 체감과의 이질감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단어의 등장 확률을 바탕으로 계산되기에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수치가 낮다고 해서 </a:t>
            </a:r>
            <a:r>
              <a:rPr kumimoji="1" lang="en-US" altLang="ko-KR" dirty="0"/>
              <a:t>UX</a:t>
            </a:r>
            <a:r>
              <a:rPr kumimoji="1" lang="ko-KR" altLang="en-US" dirty="0"/>
              <a:t>가 직접적으로 개선되지는 않음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특히 정확성이 요구되는 문제에서 현실 정보를 전혀 반영하지 못할 수 있음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긴 문장에 대한 유효성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개별 단어의 확률을 기반으로 계산되기에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큰 문장의 컨텍스트를 충분히 반영하지 못하며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길이가 긴 문장에 대해 민감하게 반응함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문장의 전체 의미를 잘 이해하는 모델이더라도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출력 값의 길이가 길어지면 수치가 높아짐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Perplexity</a:t>
            </a:r>
            <a:r>
              <a:rPr kumimoji="1" lang="ko-KR" altLang="en-US" dirty="0"/>
              <a:t>의 한계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6956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gluebenchmark.com</a:t>
            </a:r>
            <a:r>
              <a:rPr lang="en-US" altLang="ko-KR" dirty="0"/>
              <a:t>/</a:t>
            </a:r>
            <a:endParaRPr lang="ko-Kore-KR" altLang="en-US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General Language Understanding Evaluation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다양한 자연어 처리</a:t>
            </a:r>
            <a:r>
              <a:rPr kumimoji="1" lang="en-US" altLang="ko-KR" dirty="0"/>
              <a:t>(NLP) </a:t>
            </a:r>
            <a:r>
              <a:rPr kumimoji="1" lang="ko-KR" altLang="en-US" dirty="0"/>
              <a:t>작업을 위한 </a:t>
            </a:r>
            <a:r>
              <a:rPr kumimoji="1" lang="en-US" altLang="ko-KR" dirty="0"/>
              <a:t>9</a:t>
            </a:r>
            <a:r>
              <a:rPr kumimoji="1" lang="ko-KR" altLang="en-US" dirty="0"/>
              <a:t>가지 벤치마크 데이터셋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NLP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ImageNet</a:t>
            </a:r>
            <a:endParaRPr kumimoji="1" lang="ko-KR" altLang="en-US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목적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LLM</a:t>
            </a:r>
            <a:r>
              <a:rPr kumimoji="1" lang="ko-KR" altLang="en-US" dirty="0"/>
              <a:t>의 성능을 광범위하게 평가하기 위한 표준화된 방법 제공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NLP </a:t>
            </a:r>
            <a:r>
              <a:rPr kumimoji="1" lang="ko-KR" altLang="en-US" dirty="0"/>
              <a:t>작업에 대한 모델의 성능을 종합적으로 비교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학계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실무자들에 공통의 평가 기준 제공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GLEU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GLUE Benchmark">
            <a:extLst>
              <a:ext uri="{FF2B5EF4-FFF2-40B4-BE49-F238E27FC236}">
                <a16:creationId xmlns:a16="http://schemas.microsoft.com/office/drawing/2014/main" id="{59D9C1B8-8F9F-59E0-1BFD-31F83188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80" y="6621138"/>
            <a:ext cx="9622735" cy="402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05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9</a:t>
            </a:r>
            <a:r>
              <a:rPr kumimoji="1" lang="ko-KR" altLang="en-US" dirty="0"/>
              <a:t>개의 다양한 </a:t>
            </a:r>
            <a:r>
              <a:rPr kumimoji="1" lang="en" altLang="ko-KR" dirty="0"/>
              <a:t>NLP </a:t>
            </a:r>
            <a:r>
              <a:rPr kumimoji="1" lang="ko-KR" altLang="en-US" dirty="0"/>
              <a:t>작업 포함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문장 간 관계 분석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의도 분석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감성 분석 등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다양한 난이도와 도메인의 작업 포함</a:t>
            </a:r>
          </a:p>
          <a:p>
            <a:pPr lvl="1">
              <a:lnSpc>
                <a:spcPct val="150000"/>
              </a:lnSpc>
            </a:pPr>
            <a:r>
              <a:rPr kumimoji="1" lang="en" altLang="ko-KR" dirty="0"/>
              <a:t>Single-Sentence tasks: </a:t>
            </a:r>
            <a:r>
              <a:rPr kumimoji="1" lang="en" altLang="ko-KR" dirty="0" err="1"/>
              <a:t>CoLA</a:t>
            </a:r>
            <a:r>
              <a:rPr kumimoji="1" lang="en" altLang="ko-KR" dirty="0"/>
              <a:t>, SST-2</a:t>
            </a:r>
          </a:p>
          <a:p>
            <a:pPr lvl="1">
              <a:lnSpc>
                <a:spcPct val="150000"/>
              </a:lnSpc>
            </a:pPr>
            <a:r>
              <a:rPr kumimoji="1" lang="en" altLang="ko-KR" dirty="0"/>
              <a:t>Similarity and Paraphrase tasks: MRPC, QQP, STS-B</a:t>
            </a:r>
          </a:p>
          <a:p>
            <a:pPr lvl="1">
              <a:lnSpc>
                <a:spcPct val="150000"/>
              </a:lnSpc>
            </a:pPr>
            <a:r>
              <a:rPr kumimoji="1" lang="en" altLang="ko-KR" dirty="0"/>
              <a:t>Inference tasks: MNLI, QNLI, RTE, WNLI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모델의 범용성과 다양한 작업에 대한 퍼포먼스 평가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GLUE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581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 https://</a:t>
            </a:r>
            <a:r>
              <a:rPr lang="en-US" altLang="ko-KR" dirty="0" err="1"/>
              <a:t>huggingface.co</a:t>
            </a:r>
            <a:r>
              <a:rPr lang="en-US" altLang="ko-KR" dirty="0"/>
              <a:t>/datasets/</a:t>
            </a:r>
            <a:r>
              <a:rPr lang="en-US" altLang="ko-KR" dirty="0" err="1"/>
              <a:t>shivkumarganesh</a:t>
            </a:r>
            <a:r>
              <a:rPr lang="en-US" altLang="ko-KR" dirty="0"/>
              <a:t>/</a:t>
            </a:r>
            <a:r>
              <a:rPr lang="en-US" altLang="ko-KR" dirty="0" err="1"/>
              <a:t>CoLA</a:t>
            </a:r>
            <a:r>
              <a:rPr lang="en-US" altLang="ko-KR" dirty="0"/>
              <a:t>/viewer/</a:t>
            </a:r>
            <a:r>
              <a:rPr lang="en-US" altLang="ko-KR" dirty="0" err="1"/>
              <a:t>shivkumarganesh</a:t>
            </a:r>
            <a:r>
              <a:rPr lang="en-US" altLang="ko-KR" dirty="0"/>
              <a:t>--</a:t>
            </a:r>
            <a:r>
              <a:rPr lang="en-US" altLang="ko-KR" dirty="0" err="1"/>
              <a:t>CoLA</a:t>
            </a:r>
            <a:r>
              <a:rPr lang="en-US" altLang="ko-KR" dirty="0"/>
              <a:t>/</a:t>
            </a:r>
            <a:r>
              <a:rPr lang="en-US" altLang="ko-KR" dirty="0" err="1"/>
              <a:t>train?p</a:t>
            </a:r>
            <a:r>
              <a:rPr lang="en-US" altLang="ko-KR" dirty="0"/>
              <a:t>=2</a:t>
            </a:r>
            <a:endParaRPr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Corpus of Linguistic Acceptability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문장의 문법적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적합성을 평가하기 위한 데이터셋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문장의 의미나 내용이 아닌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순수하게 문법적 타당성에 초점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딥러닝 모델이 언어의 미묘한 문법적 차이를 이해하는지 평가 가능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이진 분류 작업 </a:t>
            </a:r>
            <a:r>
              <a:rPr kumimoji="1" lang="en-US" altLang="ko-KR" dirty="0"/>
              <a:t>(</a:t>
            </a:r>
            <a:r>
              <a:rPr kumimoji="1" lang="en" altLang="ko-KR" dirty="0"/>
              <a:t>Binary Classification)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문장이 문법적으로 수용 가능한지</a:t>
            </a:r>
            <a:r>
              <a:rPr kumimoji="1" lang="en-US" altLang="ko-KR" dirty="0">
                <a:solidFill>
                  <a:srgbClr val="8F6CFF"/>
                </a:solidFill>
              </a:rPr>
              <a:t>(1)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문법적으로 수용 불가능한지</a:t>
            </a:r>
            <a:r>
              <a:rPr kumimoji="1" lang="en-US" altLang="ko-KR" dirty="0">
                <a:solidFill>
                  <a:srgbClr val="8F6CFF"/>
                </a:solidFill>
              </a:rPr>
              <a:t>(0)</a:t>
            </a:r>
            <a:r>
              <a:rPr kumimoji="1" lang="en-US" altLang="ko-KR" dirty="0"/>
              <a:t> </a:t>
            </a:r>
            <a:r>
              <a:rPr kumimoji="1" lang="ko-KR" altLang="en-US" dirty="0"/>
              <a:t>판단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평가지표</a:t>
            </a:r>
            <a:r>
              <a:rPr kumimoji="1" lang="en-US" altLang="ko-KR" dirty="0"/>
              <a:t>: </a:t>
            </a:r>
            <a:r>
              <a:rPr kumimoji="1" lang="en" altLang="ko-KR" dirty="0"/>
              <a:t>Matthew's Corr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GLUE - COLA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EAD872-A0BE-EC9F-8A44-7492258A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5" y="8306718"/>
            <a:ext cx="15282429" cy="21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87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huggingface.co</a:t>
            </a:r>
            <a:r>
              <a:rPr lang="en-US" altLang="ko-KR" dirty="0"/>
              <a:t>/datasets/sst2</a:t>
            </a:r>
            <a:endParaRPr lang="ko-Kore-KR" altLang="en-US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Stanford Sentiment Treebank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영화 리뷰의 감정을 분석하기 위한 데이터셋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문장 </a:t>
            </a:r>
            <a:r>
              <a:rPr kumimoji="1" lang="ko-KR" altLang="en-US" dirty="0" err="1"/>
              <a:t>전체뿐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 아니라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부분 부분의 감정도 </a:t>
            </a:r>
            <a:r>
              <a:rPr kumimoji="1" lang="ko-KR" altLang="en-US" dirty="0" err="1"/>
              <a:t>라벨링</a:t>
            </a:r>
            <a:endParaRPr kumimoji="1" lang="ko-KR" altLang="en-US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이진 분류 </a:t>
            </a:r>
            <a:r>
              <a:rPr kumimoji="1" lang="en-US" altLang="ko-KR" dirty="0"/>
              <a:t>(</a:t>
            </a:r>
            <a:r>
              <a:rPr kumimoji="1" lang="en" altLang="ko-KR" dirty="0"/>
              <a:t>Binary Classification)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긍정적인 리뷰</a:t>
            </a:r>
            <a:r>
              <a:rPr kumimoji="1" lang="en-US" altLang="ko-KR" dirty="0">
                <a:solidFill>
                  <a:srgbClr val="8F6CFF"/>
                </a:solidFill>
              </a:rPr>
              <a:t>(1)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부정적인 리뷰</a:t>
            </a:r>
            <a:r>
              <a:rPr kumimoji="1" lang="en-US" altLang="ko-KR" dirty="0">
                <a:solidFill>
                  <a:srgbClr val="8F6CFF"/>
                </a:solidFill>
              </a:rPr>
              <a:t>(0)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또는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단계 감정 분류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매우 부정적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부정적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중립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긍정적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매우 긍정적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평가지표</a:t>
            </a:r>
            <a:r>
              <a:rPr kumimoji="1" lang="en-US" altLang="ko-KR" dirty="0"/>
              <a:t>: </a:t>
            </a:r>
            <a:r>
              <a:rPr kumimoji="1" lang="en" altLang="ko-KR" dirty="0"/>
              <a:t>Accuracy</a:t>
            </a: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GLUE - SST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D8E78F-9382-D7CF-217D-366E3C18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385" y="5715000"/>
            <a:ext cx="9885830" cy="45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3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huggingface.co</a:t>
            </a:r>
            <a:r>
              <a:rPr lang="en-US" altLang="ko-KR" dirty="0"/>
              <a:t>/datasets/</a:t>
            </a:r>
            <a:r>
              <a:rPr lang="en-US" altLang="ko-KR" dirty="0" err="1"/>
              <a:t>SetFit</a:t>
            </a:r>
            <a:r>
              <a:rPr lang="en-US" altLang="ko-KR" dirty="0"/>
              <a:t>/</a:t>
            </a:r>
            <a:r>
              <a:rPr lang="en-US" altLang="ko-KR" dirty="0" err="1"/>
              <a:t>mrpc</a:t>
            </a:r>
            <a:endParaRPr lang="ko-Kore-KR" altLang="en-US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en-US" altLang="ko-KR" dirty="0"/>
              <a:t>Microsoft Research Paraphrase Corpus</a:t>
            </a:r>
            <a:endParaRPr lang="ko-KR" altLang="en-US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간의 동일한 의미를 가지는지 평가하기 위한 데이터셋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간의 미묘한 차이와 유사성을 탐지하는 능력 평가</a:t>
            </a:r>
            <a:endParaRPr lang="en-US" altLang="ko-KR" dirty="0"/>
          </a:p>
          <a:p>
            <a:pPr latinLnBrk="0">
              <a:lnSpc>
                <a:spcPct val="150000"/>
              </a:lnSpc>
            </a:pPr>
            <a:r>
              <a:rPr lang="ko-KR" altLang="en-US" dirty="0"/>
              <a:t>이진 분류 </a:t>
            </a:r>
            <a:r>
              <a:rPr lang="en-US" altLang="ko-KR" dirty="0"/>
              <a:t>(Binary Classification)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쌍이 동일한 의미를 가지는지</a:t>
            </a:r>
            <a:r>
              <a:rPr lang="en-US" altLang="ko-KR" dirty="0">
                <a:solidFill>
                  <a:srgbClr val="8F6CFF"/>
                </a:solidFill>
              </a:rPr>
              <a:t>(1)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동일한 의미를 가지지 않는지</a:t>
            </a:r>
            <a:r>
              <a:rPr lang="en-US" altLang="ko-KR" dirty="0">
                <a:solidFill>
                  <a:srgbClr val="8F6CFF"/>
                </a:solidFill>
              </a:rPr>
              <a:t>(0)</a:t>
            </a:r>
          </a:p>
          <a:p>
            <a:pPr latinLnBrk="0">
              <a:lnSpc>
                <a:spcPct val="150000"/>
              </a:lnSpc>
            </a:pPr>
            <a:r>
              <a:rPr lang="ko-KR" altLang="en-US" dirty="0"/>
              <a:t>평가 지표</a:t>
            </a:r>
            <a:r>
              <a:rPr lang="en-US" altLang="ko-KR" dirty="0"/>
              <a:t>: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F1 / Accuracy</a:t>
            </a:r>
            <a:endParaRPr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GLUE - MRPC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4EA1E7-BDC6-3C95-8157-8F80403EF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076" y="7154770"/>
            <a:ext cx="12325338" cy="299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07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huggingface.co</a:t>
            </a:r>
            <a:r>
              <a:rPr lang="en-US" altLang="ko-KR" dirty="0"/>
              <a:t>/datasets/</a:t>
            </a:r>
            <a:r>
              <a:rPr lang="en-US" altLang="ko-KR" dirty="0" err="1"/>
              <a:t>mteb</a:t>
            </a:r>
            <a:r>
              <a:rPr lang="en-US" altLang="ko-KR" dirty="0"/>
              <a:t>/sts15-sts</a:t>
            </a:r>
            <a:endParaRPr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en-US" altLang="en-US" dirty="0"/>
              <a:t>Semantic Textual Similarity Benchmark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쌍 간의 의미적 유사도를 평가하기 위한 데이터셋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간의 의미적 유사도를 정량적으로 평가</a:t>
            </a:r>
            <a:endParaRPr lang="en-US" altLang="ko-KR" dirty="0"/>
          </a:p>
          <a:p>
            <a:pPr latinLnBrk="0">
              <a:lnSpc>
                <a:spcPct val="150000"/>
              </a:lnSpc>
            </a:pPr>
            <a:r>
              <a:rPr lang="ko-KR" altLang="en-US" dirty="0"/>
              <a:t>회귀</a:t>
            </a:r>
            <a:r>
              <a:rPr lang="en-US" altLang="ko-KR" dirty="0"/>
              <a:t>(Regression)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쌍의 유사도를 </a:t>
            </a:r>
            <a:r>
              <a:rPr lang="en-US" altLang="ko-KR" dirty="0"/>
              <a:t>0~5 </a:t>
            </a:r>
            <a:r>
              <a:rPr lang="ko-KR" altLang="en-US" dirty="0"/>
              <a:t>사이의 값으로 예측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평가지표</a:t>
            </a:r>
            <a:r>
              <a:rPr lang="en-US" altLang="ko-KR" dirty="0"/>
              <a:t>: Pearson-Spearman Corr</a:t>
            </a:r>
            <a:endParaRPr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GLUE – STS-B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19EDA9-8960-8D81-89E5-7FBD9BF6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8" y="7535537"/>
            <a:ext cx="19657156" cy="31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가속 하드웨어의 </a:t>
            </a:r>
            <a:r>
              <a:rPr kumimoji="1" lang="en-US" altLang="ko-KR" dirty="0"/>
              <a:t>VRAM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FLOPs</a:t>
            </a:r>
            <a:r>
              <a:rPr kumimoji="1" lang="ko-KR" altLang="en-US" dirty="0"/>
              <a:t>도 서비스 성능과 효율성을 결정하는 데 큰 영향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VRAM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LLM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TB ~ PB</a:t>
            </a:r>
            <a:r>
              <a:rPr kumimoji="1" lang="ko-KR" altLang="en-US" dirty="0"/>
              <a:t> 단위의 데이터를 처리해야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로드하고 처리할 수 있는 충분한 양 필요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VRAM</a:t>
            </a:r>
            <a:r>
              <a:rPr kumimoji="1" lang="ko-KR" altLang="en-US" dirty="0"/>
              <a:t>이 부족할 시 데이터를 스토리지나 디스크에서 </a:t>
            </a:r>
            <a:r>
              <a:rPr kumimoji="1" lang="en-US" altLang="ko-KR" dirty="0"/>
              <a:t>swap</a:t>
            </a:r>
            <a:r>
              <a:rPr kumimoji="1" lang="ko-KR" altLang="en-US" dirty="0"/>
              <a:t>해야 하므로 훈련 속도가 매우 저하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가속기</a:t>
            </a:r>
            <a:r>
              <a:rPr kumimoji="1" lang="en-US" altLang="ko-KR" dirty="0"/>
              <a:t>(Accelerator)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1320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huggingface.co</a:t>
            </a:r>
            <a:r>
              <a:rPr lang="en-US" altLang="ko-KR" dirty="0"/>
              <a:t>/datasets/</a:t>
            </a:r>
            <a:r>
              <a:rPr lang="en-US" altLang="ko-KR" dirty="0" err="1"/>
              <a:t>SetFit</a:t>
            </a:r>
            <a:r>
              <a:rPr lang="en-US" altLang="ko-KR" dirty="0"/>
              <a:t>/</a:t>
            </a:r>
            <a:r>
              <a:rPr lang="en-US" altLang="ko-KR" dirty="0" err="1"/>
              <a:t>qqp</a:t>
            </a:r>
            <a:endParaRPr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en-US" altLang="en-US" dirty="0"/>
              <a:t>Quora Question Pairs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dirty="0"/>
              <a:t>Quora </a:t>
            </a:r>
            <a:r>
              <a:rPr lang="ko-KR" altLang="en-US" dirty="0"/>
              <a:t>플랫폼에서 수집된 질문 쌍의 유사성을 평가하기 위한 데이터셋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질문의 의미와 구조를 파악하는 능력 평가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딥러닝 모델이 유사한 질문을 얼마나 잘 구별하는지 평가 가능</a:t>
            </a:r>
            <a:endParaRPr lang="en-US" altLang="ko-KR" dirty="0"/>
          </a:p>
          <a:p>
            <a:pPr latinLnBrk="0">
              <a:lnSpc>
                <a:spcPct val="150000"/>
              </a:lnSpc>
            </a:pPr>
            <a:r>
              <a:rPr lang="ko-KR" altLang="en-US" dirty="0"/>
              <a:t>이진 분류 </a:t>
            </a:r>
            <a:r>
              <a:rPr lang="en-US" altLang="ko-KR" dirty="0"/>
              <a:t>(Binary Classification)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질문 쌍이 동일한 주제에 관한 것인지</a:t>
            </a:r>
            <a:r>
              <a:rPr lang="en-US" altLang="ko-KR" dirty="0">
                <a:solidFill>
                  <a:srgbClr val="8F6CFF"/>
                </a:solidFill>
              </a:rPr>
              <a:t>(1)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동일한 주제에 관한 것이 아닌지</a:t>
            </a:r>
            <a:r>
              <a:rPr lang="en-US" altLang="ko-KR" dirty="0">
                <a:solidFill>
                  <a:srgbClr val="8F6CFF"/>
                </a:solidFill>
              </a:rPr>
              <a:t>(0)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평가 지표</a:t>
            </a:r>
            <a:r>
              <a:rPr lang="en-US" altLang="ko-KR" dirty="0"/>
              <a:t>: F1 / Accuracy</a:t>
            </a:r>
            <a:endParaRPr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en-US" dirty="0"/>
              <a:t>GLUE – QQP</a:t>
            </a:r>
            <a:endParaRPr lang="ko-Kore-KR" altLang="en-US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3578C2-42A3-E01D-EF83-1B3CD7A4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508" y="8579487"/>
            <a:ext cx="13143707" cy="19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10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huggingface.co</a:t>
            </a:r>
            <a:r>
              <a:rPr lang="en-US" altLang="ko-KR" dirty="0"/>
              <a:t>/datasets/</a:t>
            </a:r>
            <a:r>
              <a:rPr lang="en-US" altLang="ko-KR" dirty="0" err="1"/>
              <a:t>SetFit</a:t>
            </a:r>
            <a:r>
              <a:rPr lang="en-US" altLang="ko-KR" dirty="0"/>
              <a:t>/</a:t>
            </a:r>
            <a:r>
              <a:rPr lang="en-US" altLang="ko-KR" dirty="0" err="1"/>
              <a:t>mnli</a:t>
            </a:r>
            <a:endParaRPr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en-US" altLang="en-US" dirty="0" err="1"/>
              <a:t>MultiNomial</a:t>
            </a:r>
            <a:r>
              <a:rPr lang="en-US" altLang="en-US" dirty="0"/>
              <a:t> NLI</a:t>
            </a:r>
          </a:p>
          <a:p>
            <a:pPr lvl="1" latinLnBrk="0">
              <a:lnSpc>
                <a:spcPct val="150000"/>
              </a:lnSpc>
            </a:pPr>
            <a:r>
              <a:rPr lang="en-US" altLang="en-US" dirty="0" err="1"/>
              <a:t>MultiNomial</a:t>
            </a:r>
            <a:r>
              <a:rPr lang="en-US" altLang="en-US" dirty="0"/>
              <a:t> Natural Language Inference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간의 논리적 관계를 분석</a:t>
            </a:r>
            <a:endParaRPr lang="en-US" altLang="ko-KR" dirty="0"/>
          </a:p>
          <a:p>
            <a:pPr latinLnBrk="0">
              <a:lnSpc>
                <a:spcPct val="150000"/>
              </a:lnSpc>
            </a:pPr>
            <a:r>
              <a:rPr lang="ko-KR" altLang="en-US" dirty="0"/>
              <a:t>다중 분류 </a:t>
            </a:r>
            <a:r>
              <a:rPr lang="en-US" altLang="ko-KR" dirty="0"/>
              <a:t>(Multi-Class Classification)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A</a:t>
            </a:r>
            <a:r>
              <a:rPr lang="ko-KR" altLang="en-US" dirty="0"/>
              <a:t>가 문장 </a:t>
            </a:r>
            <a:r>
              <a:rPr lang="en-US" altLang="ko-KR" dirty="0"/>
              <a:t>B</a:t>
            </a:r>
            <a:r>
              <a:rPr lang="ko-KR" altLang="en-US" dirty="0" err="1"/>
              <a:t>를</a:t>
            </a:r>
            <a:r>
              <a:rPr lang="ko-KR" altLang="en-US" dirty="0"/>
              <a:t> 함축하는지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8F6CFF"/>
                </a:solidFill>
              </a:rPr>
              <a:t>entailment</a:t>
            </a:r>
            <a:r>
              <a:rPr lang="en-US" altLang="ko-KR" dirty="0"/>
              <a:t>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A</a:t>
            </a:r>
            <a:r>
              <a:rPr lang="ko-KR" altLang="en-US" dirty="0"/>
              <a:t>와 문장 </a:t>
            </a:r>
            <a:r>
              <a:rPr lang="en-US" altLang="ko-KR" dirty="0"/>
              <a:t>B</a:t>
            </a:r>
            <a:r>
              <a:rPr lang="ko-KR" altLang="en-US" dirty="0"/>
              <a:t>가 중립적인 관계인지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8F6CFF"/>
                </a:solidFill>
              </a:rPr>
              <a:t>neutral</a:t>
            </a:r>
            <a:r>
              <a:rPr lang="en-US" altLang="ko-KR" dirty="0"/>
              <a:t>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A</a:t>
            </a:r>
            <a:r>
              <a:rPr lang="ko-KR" altLang="en-US" dirty="0"/>
              <a:t>가 문장 </a:t>
            </a:r>
            <a:r>
              <a:rPr lang="en-US" altLang="ko-KR" dirty="0"/>
              <a:t>B</a:t>
            </a:r>
            <a:r>
              <a:rPr lang="ko-KR" altLang="en-US" dirty="0"/>
              <a:t>와 모순되는지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8F6CFF"/>
                </a:solidFill>
              </a:rPr>
              <a:t>contradiction</a:t>
            </a:r>
            <a:r>
              <a:rPr lang="en-US" altLang="ko-KR" dirty="0"/>
              <a:t>) </a:t>
            </a:r>
            <a:r>
              <a:rPr lang="ko-KR" altLang="en-US" dirty="0"/>
              <a:t>판단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평가지표</a:t>
            </a:r>
            <a:r>
              <a:rPr lang="en-US" altLang="ko-KR" dirty="0"/>
              <a:t>: Accuracy</a:t>
            </a:r>
            <a:endParaRPr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en-US" dirty="0"/>
              <a:t>GLUE - MNLI</a:t>
            </a:r>
            <a:endParaRPr lang="ko-Kore-KR" altLang="en-US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891A5-9DD8-8214-CE0F-86775838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643" y="3149601"/>
            <a:ext cx="9480828" cy="339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5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huggingface.co</a:t>
            </a:r>
            <a:r>
              <a:rPr lang="en-US" altLang="ko-KR" dirty="0"/>
              <a:t>/datasets/</a:t>
            </a:r>
            <a:r>
              <a:rPr lang="en-US" altLang="ko-KR" dirty="0" err="1"/>
              <a:t>SetFit</a:t>
            </a:r>
            <a:r>
              <a:rPr lang="en-US" altLang="ko-KR" dirty="0"/>
              <a:t>/</a:t>
            </a:r>
            <a:r>
              <a:rPr lang="en-US" altLang="ko-KR" dirty="0" err="1"/>
              <a:t>qnli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en-US" altLang="en-US" dirty="0"/>
              <a:t>Question Natural Language Inference</a:t>
            </a:r>
          </a:p>
          <a:p>
            <a:pPr lvl="1" latinLnBrk="0">
              <a:lnSpc>
                <a:spcPct val="150000"/>
              </a:lnSpc>
            </a:pPr>
            <a:r>
              <a:rPr lang="en-US" altLang="en-US" dirty="0"/>
              <a:t>Stanford Question Answering Dataset (</a:t>
            </a:r>
            <a:r>
              <a:rPr lang="en-US" altLang="en-US" dirty="0" err="1"/>
              <a:t>SQuAD</a:t>
            </a:r>
            <a:r>
              <a:rPr lang="en-US" altLang="en-US" dirty="0"/>
              <a:t>)</a:t>
            </a:r>
            <a:r>
              <a:rPr lang="ko-KR" altLang="en-US" dirty="0"/>
              <a:t>에서 변환된 데이터셋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질문과 해당 질문의 답변이 될 수 있는 문장 쌍으로 구성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질문 응답 시스템의 중요한 구성 요소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이진 분류 </a:t>
            </a:r>
            <a:r>
              <a:rPr lang="en-US" altLang="ko-KR" dirty="0"/>
              <a:t>(Binary Classification)</a:t>
            </a:r>
          </a:p>
          <a:p>
            <a:pPr lvl="2" latinLnBrk="0">
              <a:lnSpc>
                <a:spcPct val="150000"/>
              </a:lnSpc>
            </a:pPr>
            <a:r>
              <a:rPr lang="ko-KR" altLang="en-US" dirty="0"/>
              <a:t>문장이 질문에 대한 답변인지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8F6CFF"/>
                </a:solidFill>
              </a:rPr>
              <a:t>entailment</a:t>
            </a:r>
            <a:r>
              <a:rPr lang="en-US" altLang="ko-KR" dirty="0"/>
              <a:t>)</a:t>
            </a:r>
          </a:p>
          <a:p>
            <a:pPr lvl="2" latinLnBrk="0">
              <a:lnSpc>
                <a:spcPct val="150000"/>
              </a:lnSpc>
            </a:pPr>
            <a:r>
              <a:rPr lang="ko-KR" altLang="en-US" dirty="0"/>
              <a:t>답변이 아닌지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8F6CFF"/>
                </a:solidFill>
              </a:rPr>
              <a:t>not_entailment</a:t>
            </a:r>
            <a:r>
              <a:rPr lang="en-US" altLang="ko-KR" dirty="0"/>
              <a:t>) </a:t>
            </a:r>
            <a:r>
              <a:rPr lang="ko-KR" altLang="en-US" dirty="0"/>
              <a:t>판단</a:t>
            </a:r>
            <a:endParaRPr lang="en-US" altLang="en-US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평가지표</a:t>
            </a:r>
            <a:r>
              <a:rPr lang="en-US" altLang="ko-KR" dirty="0"/>
              <a:t>: Accuracy</a:t>
            </a:r>
            <a:endParaRPr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en-US" dirty="0"/>
              <a:t>GLUE - QNLI</a:t>
            </a:r>
            <a:endParaRPr lang="ko-Kore-KR" altLang="en-US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3DBE25-EA16-C106-0FF4-5CD9F302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046" y="6070294"/>
            <a:ext cx="11646425" cy="39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93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huggingface.co</a:t>
            </a:r>
            <a:r>
              <a:rPr kumimoji="1" lang="en" altLang="ko-KR" dirty="0"/>
              <a:t>/datasets/</a:t>
            </a:r>
            <a:r>
              <a:rPr kumimoji="1" lang="en" altLang="ko-KR" dirty="0" err="1"/>
              <a:t>SetFit</a:t>
            </a:r>
            <a:r>
              <a:rPr kumimoji="1" lang="en" altLang="ko-KR" dirty="0"/>
              <a:t>/</a:t>
            </a:r>
            <a:r>
              <a:rPr kumimoji="1" lang="en" altLang="ko-KR" dirty="0" err="1"/>
              <a:t>rte</a:t>
            </a:r>
            <a:r>
              <a:rPr kumimoji="1" lang="en" altLang="ko-KR" dirty="0"/>
              <a:t>/viewer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en-US" altLang="en-US" dirty="0"/>
              <a:t>Recognizing Textual Entailment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두 텍스트 간의 논리적 함축 관계를 인식하기 위한 데이터셋</a:t>
            </a:r>
            <a:endParaRPr lang="en-US" altLang="ko-KR" dirty="0"/>
          </a:p>
          <a:p>
            <a:pPr latinLnBrk="0">
              <a:lnSpc>
                <a:spcPct val="150000"/>
              </a:lnSpc>
            </a:pPr>
            <a:r>
              <a:rPr lang="ko-KR" altLang="en-US" dirty="0"/>
              <a:t>이진 분류 </a:t>
            </a:r>
            <a:r>
              <a:rPr lang="en-US" altLang="ko-KR" dirty="0"/>
              <a:t>(Binary Classification)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한 문장이 다른 문장을 함축하는지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8F6CFF"/>
                </a:solidFill>
              </a:rPr>
              <a:t>entailment</a:t>
            </a:r>
            <a:r>
              <a:rPr lang="en-US" altLang="ko-KR" dirty="0"/>
              <a:t>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함축하지 않는지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8F6CFF"/>
                </a:solidFill>
              </a:rPr>
              <a:t>not_entailment</a:t>
            </a:r>
            <a:r>
              <a:rPr lang="en-US" altLang="ko-KR" dirty="0"/>
              <a:t>)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평가 지표</a:t>
            </a:r>
            <a:r>
              <a:rPr lang="en-US" altLang="ko-KR" dirty="0"/>
              <a:t>: Accuracy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en-US" dirty="0"/>
              <a:t>GLUE - RTE</a:t>
            </a:r>
            <a:endParaRPr lang="ko-Kore-KR" altLang="en-US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9F1DE-13E7-1B1F-BBFB-9FA42F5A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42" y="6180463"/>
            <a:ext cx="12419330" cy="42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87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huggingface.co</a:t>
            </a:r>
            <a:r>
              <a:rPr lang="en-US" altLang="ko-KR" dirty="0"/>
              <a:t>/datasets/</a:t>
            </a:r>
            <a:r>
              <a:rPr lang="en-US" altLang="ko-KR" dirty="0" err="1"/>
              <a:t>SetFit</a:t>
            </a:r>
            <a:r>
              <a:rPr lang="en-US" altLang="ko-KR" dirty="0"/>
              <a:t>/</a:t>
            </a:r>
            <a:r>
              <a:rPr lang="en-US" altLang="ko-KR" dirty="0" err="1"/>
              <a:t>wnli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en-US" altLang="en-US" dirty="0"/>
              <a:t>Winograd NLI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dirty="0"/>
              <a:t>Winograd </a:t>
            </a:r>
            <a:r>
              <a:rPr lang="ko-KR" altLang="en-US" dirty="0"/>
              <a:t>스키마 챌린지를 기반으로 한 자연어 이해 평가 데이터셋</a:t>
            </a:r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 대명사가 포함된 문장을 읽고</a:t>
            </a:r>
            <a:r>
              <a:rPr lang="en-US" altLang="ko-KR" dirty="0"/>
              <a:t>, </a:t>
            </a:r>
            <a:r>
              <a:rPr lang="ko-KR" altLang="en-US" dirty="0"/>
              <a:t>대명사가 가리키는 대상을 원문에서 고르는 챌린지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이진 분류 </a:t>
            </a:r>
            <a:r>
              <a:rPr lang="en-US" altLang="ko-KR" dirty="0"/>
              <a:t>(Binary Classification)</a:t>
            </a:r>
          </a:p>
          <a:p>
            <a:pPr lvl="2" latinLnBrk="0">
              <a:lnSpc>
                <a:spcPct val="150000"/>
              </a:lnSpc>
            </a:pPr>
            <a:r>
              <a:rPr lang="ko-KR" altLang="en-US" dirty="0"/>
              <a:t>주어진 문장이 다른 문장의 대명사 참조를 올바르게 해결하는지 판단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평가 방식</a:t>
            </a:r>
            <a:r>
              <a:rPr lang="en-US" altLang="ko-KR" dirty="0"/>
              <a:t>: Accuracy</a:t>
            </a:r>
            <a:endParaRPr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en-US" dirty="0"/>
              <a:t>GLUE - WNLI</a:t>
            </a:r>
            <a:endParaRPr lang="ko-Kore-KR" altLang="en-US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AA3327-DA2C-1182-86C6-EBF8510D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53" y="7163210"/>
            <a:ext cx="14195962" cy="34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05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" altLang="ko-KR" dirty="0"/>
              <a:t>https://ar5iv.labs.arxiv.org/html/1905.00537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자연어 이해</a:t>
            </a:r>
            <a:r>
              <a:rPr lang="en-US" altLang="ko-KR" dirty="0"/>
              <a:t>(</a:t>
            </a:r>
            <a:r>
              <a:rPr lang="en" altLang="ko-KR" dirty="0"/>
              <a:t>NLU)</a:t>
            </a:r>
            <a:r>
              <a:rPr lang="ko-KR" altLang="en-US" dirty="0" err="1"/>
              <a:t>를</a:t>
            </a:r>
            <a:r>
              <a:rPr lang="ko-KR" altLang="en-US" dirty="0"/>
              <a:t> 위한 벤치마크로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" altLang="ko-KR" dirty="0"/>
              <a:t>GLUE </a:t>
            </a:r>
            <a:r>
              <a:rPr lang="ko-KR" altLang="en-US" dirty="0"/>
              <a:t>벤치마크의 </a:t>
            </a:r>
            <a:r>
              <a:rPr lang="ko-KR" altLang="en-US" dirty="0" err="1"/>
              <a:t>확장판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모델들의 </a:t>
            </a:r>
            <a:r>
              <a:rPr lang="en-US" altLang="ko-KR" dirty="0"/>
              <a:t>GLUE</a:t>
            </a:r>
            <a:r>
              <a:rPr lang="ko-KR" altLang="en-US" dirty="0"/>
              <a:t> 점수가 비전문가 인간 수준을 넘어서며 새로운 평가 지표 요구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GLUE</a:t>
            </a:r>
            <a:r>
              <a:rPr lang="ko-KR" altLang="en-US" dirty="0"/>
              <a:t>보다 어려운 과제로 구성됨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Human performance</a:t>
            </a:r>
            <a:r>
              <a:rPr lang="ko-KR" altLang="en-US" dirty="0"/>
              <a:t> 또한 비교를 위해 정밀하게 평가됨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 err="1"/>
              <a:t>SuperGLUE</a:t>
            </a:r>
            <a:endParaRPr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Refer to caption">
            <a:extLst>
              <a:ext uri="{FF2B5EF4-FFF2-40B4-BE49-F238E27FC236}">
                <a16:creationId xmlns:a16="http://schemas.microsoft.com/office/drawing/2014/main" id="{6CD7042E-DB67-9381-543C-3E5633D45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071" y="5905041"/>
            <a:ext cx="11855158" cy="473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76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구성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" altLang="ko-KR" dirty="0"/>
              <a:t>Boolean Questions (</a:t>
            </a:r>
            <a:r>
              <a:rPr lang="en" altLang="ko-KR" dirty="0" err="1"/>
              <a:t>BoolQ</a:t>
            </a:r>
            <a:r>
              <a:rPr lang="en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주어진 문단과 질문에 대한 이진 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" altLang="ko-KR" dirty="0" err="1"/>
              <a:t>CommitmentBank</a:t>
            </a:r>
            <a:r>
              <a:rPr lang="en" altLang="ko-KR" dirty="0"/>
              <a:t> (CB)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주어진 문단과 가설에 대해 세 가지 </a:t>
            </a:r>
            <a:r>
              <a:rPr lang="en-US" altLang="ko-KR" dirty="0"/>
              <a:t>Entailment </a:t>
            </a:r>
            <a:r>
              <a:rPr lang="ko-KR" altLang="en-US" dirty="0"/>
              <a:t>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" altLang="ko-KR" dirty="0"/>
              <a:t>Choice of Plausible Alternatives (COPA)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주어진 전제와 질문에 대해 두 가지 대안 중 선택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" altLang="ko-KR" dirty="0"/>
              <a:t>Multi-sentence Reading Comprehension (</a:t>
            </a:r>
            <a:r>
              <a:rPr lang="en" altLang="ko-KR" dirty="0" err="1"/>
              <a:t>MultiRC</a:t>
            </a:r>
            <a:r>
              <a:rPr lang="en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문단과 질문에 대해 후보 정답 각각에 대해 참</a:t>
            </a:r>
            <a:r>
              <a:rPr lang="en-US" altLang="ko-KR" dirty="0"/>
              <a:t>/</a:t>
            </a:r>
            <a:r>
              <a:rPr lang="ko-KR" altLang="en-US" dirty="0"/>
              <a:t>거짓 판단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 err="1"/>
              <a:t>SuperGLUE</a:t>
            </a:r>
            <a:endParaRPr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510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구성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" altLang="ko-KR" dirty="0"/>
              <a:t>Reading Comprehension with Commonsense Reasoning Dataset (</a:t>
            </a:r>
            <a:r>
              <a:rPr lang="en" altLang="ko-KR" dirty="0" err="1"/>
              <a:t>ReCoRD</a:t>
            </a:r>
            <a:r>
              <a:rPr lang="en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뉴스 기사와 그에 대한 질문에서 특정 개체 찾기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" altLang="ko-KR" dirty="0"/>
              <a:t>Recognizing Textual Entailment (RTE)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두 문장 간의 </a:t>
            </a:r>
            <a:r>
              <a:rPr lang="en-US" altLang="ko-KR" dirty="0"/>
              <a:t>Entailment</a:t>
            </a:r>
            <a:r>
              <a:rPr lang="ko-KR" altLang="en-US" dirty="0"/>
              <a:t> 여부를 판단하는 과제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" altLang="ko-KR" dirty="0"/>
              <a:t>Word-in-Context (WiC)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두 문장에서 사용된 다의어가 같은 의미로 사용되었는지 판단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" altLang="ko-KR" dirty="0"/>
              <a:t>Winograd Schema Challenge (WSC</a:t>
            </a:r>
          </a:p>
          <a:p>
            <a:pPr lvl="2">
              <a:lnSpc>
                <a:spcPct val="150000"/>
              </a:lnSpc>
            </a:pPr>
            <a:r>
              <a:rPr lang="en" altLang="ko-KR" dirty="0"/>
              <a:t> </a:t>
            </a:r>
            <a:r>
              <a:rPr lang="ko-KR" altLang="en-US" dirty="0"/>
              <a:t>문장 내 대명사와 명사가 동일한 대상을 지칭하는지 판단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 err="1"/>
              <a:t>SuperGLUE</a:t>
            </a:r>
            <a:endParaRPr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223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" altLang="ko-KR" dirty="0"/>
              <a:t>Massive Multitask Language Understanding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도메인에서의 언어 이해 능력을 평가하는 벤치마크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인공지능 모델이 여러 가지 서로 다른 과제를 동시에 수행할 수 있는 능력을 측정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학문 분야와 실생활에서 발생할 수 있는 다양한 질문을 포함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단순한 문장 이해나 추론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여러 분야의 전문 지식을 필요로 하는 질문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MMLU</a:t>
            </a:r>
            <a:endParaRPr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74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통계 기반 평가 지표의 한계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데이터를 인간의 시각에서 효율적으로 평가하기 어려움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완벽하게 동일한 단어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subword</a:t>
            </a:r>
            <a:r>
              <a:rPr kumimoji="1" lang="ko-KR" altLang="en-US" dirty="0"/>
              <a:t> 등을 </a:t>
            </a:r>
            <a:r>
              <a:rPr kumimoji="1" lang="ko-KR" altLang="en-US" dirty="0" err="1"/>
              <a:t>쪼개여</a:t>
            </a:r>
            <a:r>
              <a:rPr kumimoji="1" lang="ko-KR" altLang="en-US" dirty="0"/>
              <a:t> 일치 여부와 확률을 측정하거나</a:t>
            </a:r>
            <a:r>
              <a:rPr kumimoji="1" lang="en-US" altLang="ko-KR" dirty="0"/>
              <a:t>(BLEU, ROUGE, Perplexity)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별도의 데이터셋을 구축하여 평가</a:t>
            </a:r>
            <a:r>
              <a:rPr kumimoji="1" lang="en-US" altLang="ko-KR" dirty="0"/>
              <a:t>(GLUE)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또한 이러한 접근 방식은 작업물에 대한 인간의 평가방식과 근본적으로 차이가 있음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평가 시스템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인간의 사고 방식 사이에 상관관계가 낮음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그러나 인간에 의한 전수 조사 및 검수는 불가능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모델 기반 평가 지표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1297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klu.ai</a:t>
            </a:r>
            <a:r>
              <a:rPr kumimoji="1" lang="en" altLang="ko-KR" dirty="0"/>
              <a:t>/blog/gpt-4-llm</a:t>
            </a:r>
            <a:br>
              <a:rPr kumimoji="1" lang="en" altLang="ko-KR" dirty="0"/>
            </a:br>
            <a:r>
              <a:rPr kumimoji="1" lang="en" altLang="ko-KR" dirty="0"/>
              <a:t>https://xiandong79.github.io/Intro-Distributed-Deep-Learning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대부분의 상용화된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은 다수의 가속기를 병렬로 사용하여 학습</a:t>
            </a:r>
            <a:r>
              <a:rPr kumimoji="1" lang="en-US" altLang="ko-KR" dirty="0"/>
              <a:t>/</a:t>
            </a:r>
            <a:r>
              <a:rPr kumimoji="1" lang="ko-KR" altLang="en-US" dirty="0"/>
              <a:t>추론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GPT-4</a:t>
            </a:r>
            <a:r>
              <a:rPr kumimoji="1" lang="ko-KR" altLang="en-US" dirty="0"/>
              <a:t>의 경우 아래와 같이 추정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학습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Nvidia A100 GPU 25,000</a:t>
            </a:r>
            <a:r>
              <a:rPr kumimoji="1" lang="ko-KR" altLang="en-US" dirty="0"/>
              <a:t>여 개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추론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A100 * 128 Cluster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Output: </a:t>
            </a:r>
            <a:r>
              <a:rPr kumimoji="1" lang="ko-KR" altLang="en-US" dirty="0"/>
              <a:t>최대 </a:t>
            </a:r>
            <a:r>
              <a:rPr kumimoji="1" lang="en-US" altLang="ko-KR" dirty="0"/>
              <a:t>32,000 </a:t>
            </a:r>
            <a:r>
              <a:rPr kumimoji="1" lang="ko-KR" altLang="en-US" dirty="0"/>
              <a:t>토큰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 err="1"/>
              <a:t>PyTorch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 DDP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Model parallelism</a:t>
            </a:r>
            <a:r>
              <a:rPr kumimoji="1" lang="ko-KR" altLang="en-US" dirty="0"/>
              <a:t> 등 </a:t>
            </a:r>
            <a:r>
              <a:rPr kumimoji="1" lang="en-US" altLang="ko-KR" dirty="0"/>
              <a:t>Multi-GPU</a:t>
            </a:r>
            <a:r>
              <a:rPr kumimoji="1" lang="ko-KR" altLang="en-US" dirty="0"/>
              <a:t> 기능 사용 권장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다중 가속기</a:t>
            </a:r>
            <a:r>
              <a:rPr kumimoji="1" lang="en-US" altLang="ko-KR" dirty="0"/>
              <a:t>(Multi-Accelerator)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0F9762-312E-E19E-E5F4-E353A2FA5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" r="8175" b="7072"/>
          <a:stretch/>
        </p:blipFill>
        <p:spPr>
          <a:xfrm>
            <a:off x="6520070" y="6348412"/>
            <a:ext cx="8060161" cy="42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GPT-4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성능 평가 지표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기존 통계 기반 평가 지표의 불합리성을 보완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성능이 입증된 거대 모델을 통해 더 자연스러운 문장 및 텍스트 품질 평가 가능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통계 기반 평가 지표보다 더 높은 상관계수</a:t>
            </a:r>
            <a:r>
              <a:rPr kumimoji="1" lang="en-US" altLang="ko-KR" dirty="0"/>
              <a:t>(Spearman </a:t>
            </a:r>
            <a:r>
              <a:rPr kumimoji="1" lang="en-US" altLang="ko-KR" dirty="0" err="1"/>
              <a:t>corr</a:t>
            </a:r>
            <a:r>
              <a:rPr kumimoji="1" lang="en-US" altLang="ko-KR" dirty="0"/>
              <a:t> 0.514)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다만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기반의 생성 텍스트를 인간보다 선호하므로 강화학습에서 보상 신호로 사용할 수 없음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G-Eval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8960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ko-KR" sz="3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G-Eval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A792BF-7741-66E2-C82C-CF4590E1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29" y="1609344"/>
            <a:ext cx="13910842" cy="873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26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GPT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평가 방법 전달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 err="1"/>
              <a:t>CoT</a:t>
            </a:r>
            <a:r>
              <a:rPr kumimoji="1" lang="en-US" altLang="ko-KR" dirty="0"/>
              <a:t>(Chain of Thoughts)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GPT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아래 항목을 전달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평가 작업에 대한 소개와 평가 방식 설명</a:t>
            </a:r>
            <a:r>
              <a:rPr kumimoji="1" lang="en-US" altLang="ko-KR" dirty="0"/>
              <a:t>(1~5</a:t>
            </a:r>
            <a:r>
              <a:rPr kumimoji="1" lang="ko-KR" altLang="en-US" dirty="0"/>
              <a:t>점</a:t>
            </a:r>
            <a:r>
              <a:rPr kumimoji="1"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기준에 대한 정의 제공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일관성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창의력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정합성 등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평가 방법과 평가 대상이 될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의 출력 텍스트를 함께 전달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프롬프트에 대한 평가 점수 회수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G-Eval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4827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Prometheus: Inducing Fine-grained Evaluation Capability in Language Models,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arxiv.org</a:t>
            </a:r>
            <a:r>
              <a:rPr kumimoji="1" lang="en" altLang="ko-KR" dirty="0"/>
              <a:t>/pdf/2310.08491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Prometheus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LLaMA2 13B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Feedback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collection </a:t>
            </a:r>
            <a:r>
              <a:rPr kumimoji="1" lang="ko-KR" altLang="en-US" dirty="0"/>
              <a:t>데이터로 </a:t>
            </a:r>
            <a:r>
              <a:rPr kumimoji="1" lang="en-US" altLang="ko-KR" dirty="0"/>
              <a:t>Fine-tuning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GPT-4</a:t>
            </a:r>
            <a:r>
              <a:rPr kumimoji="1" lang="ko-KR" altLang="en-US" dirty="0"/>
              <a:t>와 비슷한 성능을 보이지만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비용이 훨씬 저렴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Claude, </a:t>
            </a:r>
            <a:r>
              <a:rPr kumimoji="1" lang="en-US" altLang="ko-KR" dirty="0" err="1"/>
              <a:t>PaLM</a:t>
            </a:r>
            <a:r>
              <a:rPr kumimoji="1" lang="ko-KR" altLang="en-US" dirty="0"/>
              <a:t> 기반의 </a:t>
            </a:r>
            <a:r>
              <a:rPr kumimoji="1" lang="en-US" altLang="ko-KR" dirty="0"/>
              <a:t>evaluator</a:t>
            </a:r>
            <a:r>
              <a:rPr kumimoji="1" lang="ko-KR" altLang="en-US" dirty="0"/>
              <a:t>도 존재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LLM </a:t>
            </a:r>
            <a:r>
              <a:rPr kumimoji="1" lang="ko-KR" altLang="en-US" dirty="0"/>
              <a:t>기반 평가 지표의 장</a:t>
            </a:r>
            <a:r>
              <a:rPr kumimoji="1" lang="en-US" altLang="ko-KR" dirty="0"/>
              <a:t>/</a:t>
            </a:r>
            <a:r>
              <a:rPr kumimoji="1" lang="ko-KR" altLang="en-US" dirty="0"/>
              <a:t>단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이들 모두 효율성 측면에서 매우 뛰어나며 신뢰할 만 하나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불평등에 대한 잠재적 편향과 </a:t>
            </a:r>
            <a:r>
              <a:rPr kumimoji="1" lang="en-US" altLang="ko-KR" dirty="0"/>
              <a:t>hallucination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대한 사각지대 존재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LLM Evaluators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278133-D2B0-CFDD-5EA5-FAB95728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414" y="1466850"/>
            <a:ext cx="6223000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33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kumimoji="1" lang="en-US" altLang="ko-KR" dirty="0"/>
              <a:t>Latency(</a:t>
            </a:r>
            <a:r>
              <a:rPr kumimoji="1" lang="ko-KR" altLang="en-US" dirty="0"/>
              <a:t>지연 시간</a:t>
            </a:r>
            <a:r>
              <a:rPr kumimoji="1" lang="en-US" altLang="ko-KR" dirty="0"/>
              <a:t>)</a:t>
            </a:r>
          </a:p>
          <a:p>
            <a:pPr lvl="1" latinLnBrk="0">
              <a:lnSpc>
                <a:spcPct val="150000"/>
              </a:lnSpc>
            </a:pPr>
            <a:r>
              <a:rPr kumimoji="1" lang="ko-KR" altLang="en-US" dirty="0"/>
              <a:t>시스템이 요청을 받고 결과를 반환하는 데 걸리는 시간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</a:pPr>
            <a:r>
              <a:rPr kumimoji="1" lang="ko-KR" altLang="en-US" dirty="0"/>
              <a:t>입력을 처리하고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출력을 반환하는데 필요한 시간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</a:pPr>
            <a:r>
              <a:rPr kumimoji="1" lang="en-US" altLang="ko-KR" dirty="0"/>
              <a:t>UX</a:t>
            </a:r>
            <a:r>
              <a:rPr kumimoji="1" lang="ko-KR" altLang="en-US" dirty="0"/>
              <a:t>와 직결되는 부분</a:t>
            </a:r>
            <a:endParaRPr kumimoji="1" lang="en-US" altLang="ko-KR" dirty="0"/>
          </a:p>
          <a:p>
            <a:pPr lvl="2" latinLnBrk="0">
              <a:lnSpc>
                <a:spcPct val="150000"/>
              </a:lnSpc>
            </a:pPr>
            <a:r>
              <a:rPr kumimoji="1" lang="ko-KR" altLang="en-US" dirty="0"/>
              <a:t>대화형 시스템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스트리밍 서비스에서 만족도를 크게 낮출 수 있음</a:t>
            </a:r>
            <a:endParaRPr kumimoji="1" lang="en-US" altLang="ko-KR" dirty="0"/>
          </a:p>
          <a:p>
            <a:pPr lvl="2" latinLnBrk="0">
              <a:lnSpc>
                <a:spcPct val="150000"/>
              </a:lnSpc>
            </a:pPr>
            <a:r>
              <a:rPr kumimoji="1" lang="en-US" altLang="ko-KR" dirty="0"/>
              <a:t>GPT-4</a:t>
            </a:r>
            <a:r>
              <a:rPr kumimoji="1" lang="ko-KR" altLang="en-US" dirty="0"/>
              <a:t>는 첫 토큰을 받기까지 </a:t>
            </a:r>
            <a:r>
              <a:rPr kumimoji="1" lang="en-US" altLang="ko-KR" dirty="0"/>
              <a:t>0.67s </a:t>
            </a:r>
            <a:r>
              <a:rPr kumimoji="1" lang="ko-KR" altLang="en-US" dirty="0"/>
              <a:t>소요</a:t>
            </a:r>
            <a:r>
              <a:rPr kumimoji="1" lang="en-US" altLang="ko-KR" dirty="0"/>
              <a:t>(</a:t>
            </a:r>
            <a:r>
              <a:rPr kumimoji="1" lang="ko-KR" altLang="en-US" dirty="0"/>
              <a:t>미국 동부 기준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Operation System - Latency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gpt_speed_comparison">
            <a:extLst>
              <a:ext uri="{FF2B5EF4-FFF2-40B4-BE49-F238E27FC236}">
                <a16:creationId xmlns:a16="http://schemas.microsoft.com/office/drawing/2014/main" id="{B1714EA3-AA55-F994-F89C-6E3DCBC9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187" y="3155950"/>
            <a:ext cx="7693227" cy="605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6034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Throughput(</a:t>
            </a:r>
            <a:r>
              <a:rPr kumimoji="1" lang="ko-KR" altLang="en-US" dirty="0"/>
              <a:t>처리량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단위 시간 당 처리할 수 있는 작업의 양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LLM</a:t>
            </a:r>
            <a:r>
              <a:rPr kumimoji="1" lang="ko-KR" altLang="en-US" dirty="0"/>
              <a:t>에서는 초당 생성 토큰 수로 대변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GPT</a:t>
            </a:r>
            <a:r>
              <a:rPr kumimoji="1" lang="ko-KR" altLang="en-US" dirty="0"/>
              <a:t> 기준</a:t>
            </a:r>
            <a:r>
              <a:rPr kumimoji="1" lang="en-US" altLang="ko-KR" dirty="0"/>
              <a:t>(average tokens/sec)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GPT 3.5: 67.38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GPT 4: 35.68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GPT 4o: 63.32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GPT 4o</a:t>
            </a:r>
            <a:r>
              <a:rPr kumimoji="1" lang="ko-KR" altLang="en-US" dirty="0"/>
              <a:t>가 부분적 </a:t>
            </a:r>
            <a:r>
              <a:rPr kumimoji="1" lang="ko-KR" altLang="en-US" dirty="0" err="1"/>
              <a:t>무료화됨에</a:t>
            </a:r>
            <a:r>
              <a:rPr kumimoji="1" lang="ko-KR" altLang="en-US" dirty="0"/>
              <a:t> 따라 이용자들의 기준치가 </a:t>
            </a:r>
            <a:r>
              <a:rPr kumimoji="1" lang="ko-KR" altLang="en-US" dirty="0" err="1"/>
              <a:t>높아져있음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Operation System – Throughput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Tokens per second for OpenAI gpt models">
            <a:extLst>
              <a:ext uri="{FF2B5EF4-FFF2-40B4-BE49-F238E27FC236}">
                <a16:creationId xmlns:a16="http://schemas.microsoft.com/office/drawing/2014/main" id="{B9A5CAED-7073-93C4-AB9F-ED3699916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651" y="1916446"/>
            <a:ext cx="9484294" cy="56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35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8E6D2BD-C821-606C-415D-9F3E5407D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3084" y="8603777"/>
            <a:ext cx="9432670" cy="2037444"/>
          </a:xfrm>
        </p:spPr>
        <p:txBody>
          <a:bodyPr/>
          <a:lstStyle/>
          <a:p>
            <a:r>
              <a:rPr lang="en-US" altLang="ko-KR" dirty="0"/>
              <a:t>OpenAI API pricing</a:t>
            </a: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CE9835-CB26-CF12-F643-6E51FC67D6D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588CED0-26A0-70B5-4EDC-31308FC9B4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175DEEB-B921-1507-13CE-A2B700E049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Inference Cost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80F7E76-3361-E044-099E-144276973BA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41A365A-6F1F-03EB-2D71-56A7FEB7526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538B5D3-7186-159F-F3B4-4A8F38F25BA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openai.com</a:t>
            </a:r>
            <a:r>
              <a:rPr lang="en" altLang="ko-KR" dirty="0"/>
              <a:t>/</a:t>
            </a:r>
            <a:r>
              <a:rPr lang="en" altLang="ko-KR" dirty="0" err="1"/>
              <a:t>api</a:t>
            </a:r>
            <a:r>
              <a:rPr lang="en" altLang="ko-KR" dirty="0"/>
              <a:t>/pricing/, https://</a:t>
            </a:r>
            <a:r>
              <a:rPr lang="en" altLang="ko-KR" dirty="0" err="1"/>
              <a:t>replicate.com</a:t>
            </a:r>
            <a:r>
              <a:rPr lang="en" altLang="ko-KR" dirty="0"/>
              <a:t>/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C93CE78-D840-EFF7-6E78-6A8E8001E04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366250" y="8603777"/>
            <a:ext cx="9432670" cy="2067886"/>
          </a:xfrm>
        </p:spPr>
        <p:txBody>
          <a:bodyPr/>
          <a:lstStyle/>
          <a:p>
            <a:r>
              <a:rPr lang="en-US" altLang="ko-KR" dirty="0"/>
              <a:t>Replicate pricing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643226-D38A-8F58-795C-6D164615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19" y="1609345"/>
            <a:ext cx="7509935" cy="69944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3C54FC3-63D7-B323-97D5-C5CB7207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995" y="1609344"/>
            <a:ext cx="7509934" cy="68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5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https://the-</a:t>
            </a:r>
            <a:r>
              <a:rPr kumimoji="1" lang="en" altLang="ko-KR" dirty="0" err="1"/>
              <a:t>decoder.com</a:t>
            </a:r>
            <a:r>
              <a:rPr kumimoji="1" lang="en" altLang="ko-KR" dirty="0"/>
              <a:t>/gpt-4-architecture-datasets-costs-and-more-leaked/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FLOPs(Floating Point Operations Per seconds)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GPU</a:t>
            </a:r>
            <a:r>
              <a:rPr kumimoji="1" lang="ko-KR" altLang="en-US" dirty="0"/>
              <a:t> 중 </a:t>
            </a:r>
            <a:r>
              <a:rPr kumimoji="1" lang="en-US" altLang="ko-KR" dirty="0"/>
              <a:t>VRAM</a:t>
            </a:r>
            <a:r>
              <a:rPr kumimoji="1" lang="ko-KR" altLang="en-US" dirty="0"/>
              <a:t>은 크지만 </a:t>
            </a:r>
            <a:r>
              <a:rPr kumimoji="1" lang="en-US" altLang="ko-KR" dirty="0"/>
              <a:t>FLOPs</a:t>
            </a:r>
            <a:r>
              <a:rPr kumimoji="1" lang="ko-KR" altLang="en-US" dirty="0"/>
              <a:t>가 낮은 라인업 존재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FLOPs</a:t>
            </a:r>
            <a:r>
              <a:rPr kumimoji="1" lang="ko-KR" altLang="en-US" dirty="0"/>
              <a:t>는 학습과 추론 속도에 모두 영향을 끼침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FLOPs</a:t>
            </a:r>
            <a:r>
              <a:rPr kumimoji="1" lang="ko-KR" altLang="en-US" dirty="0"/>
              <a:t>가 낮을 경우 학습 시간이 길어지므로 클라우드 서비스 대여 시간</a:t>
            </a:r>
            <a:r>
              <a:rPr kumimoji="1" lang="en-US" altLang="ko-KR" dirty="0"/>
              <a:t>/</a:t>
            </a:r>
            <a:r>
              <a:rPr kumimoji="1" lang="ko-KR" altLang="en-US" dirty="0"/>
              <a:t>전력 소모량이 늘어남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가속기</a:t>
            </a:r>
            <a:r>
              <a:rPr kumimoji="1" lang="en-US" altLang="ko-KR" dirty="0"/>
              <a:t>(Accelerator)</a:t>
            </a:r>
            <a:endParaRPr kumimoji="1"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B3E50-F0DD-F71C-19A2-EB4894FA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40" y="4882471"/>
            <a:ext cx="9299020" cy="57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2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49DD22-651B-FE4E-A480-D6F60FEC0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rahulschand.github.io</a:t>
            </a:r>
            <a:r>
              <a:rPr kumimoji="1" lang="en" altLang="ko-KR" dirty="0"/>
              <a:t>/</a:t>
            </a:r>
            <a:r>
              <a:rPr kumimoji="1" lang="en" altLang="ko-KR" dirty="0" err="1"/>
              <a:t>gpu_poor</a:t>
            </a:r>
            <a:r>
              <a:rPr kumimoji="1" lang="en" altLang="ko-KR" dirty="0"/>
              <a:t>/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6F1A2-BD74-BC3B-B5AB-D80F848067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sz="3200" dirty="0">
                <a:hlinkClick r:id="rId2"/>
              </a:rPr>
              <a:t>https://</a:t>
            </a:r>
            <a:r>
              <a:rPr kumimoji="1" lang="en" altLang="ko-KR" sz="3200" dirty="0" err="1">
                <a:hlinkClick r:id="rId2"/>
              </a:rPr>
              <a:t>rahulschand.github.io</a:t>
            </a:r>
            <a:r>
              <a:rPr kumimoji="1" lang="en" altLang="ko-KR" sz="3200" dirty="0">
                <a:hlinkClick r:id="rId2"/>
              </a:rPr>
              <a:t>/</a:t>
            </a:r>
            <a:r>
              <a:rPr kumimoji="1" lang="en" altLang="ko-KR" sz="3200" dirty="0" err="1">
                <a:hlinkClick r:id="rId2"/>
              </a:rPr>
              <a:t>gpu_poor</a:t>
            </a:r>
            <a:r>
              <a:rPr kumimoji="1" lang="en" altLang="ko-KR" sz="3200" dirty="0">
                <a:hlinkClick r:id="rId2"/>
              </a:rPr>
              <a:t>/</a:t>
            </a:r>
            <a:endParaRPr kumimoji="1" lang="en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200" dirty="0"/>
              <a:t>위 링크에서 </a:t>
            </a:r>
            <a:r>
              <a:rPr kumimoji="1" lang="en-US" altLang="ko-KR" sz="3200" dirty="0"/>
              <a:t>LLM</a:t>
            </a:r>
            <a:r>
              <a:rPr kumimoji="1" lang="ko-KR" altLang="en-US" sz="3200" dirty="0"/>
              <a:t> 활용에 필요한 리소스 계산 가능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en-US" altLang="ko-KR" sz="3200" dirty="0"/>
              <a:t>LLaMA3 8B</a:t>
            </a:r>
            <a:r>
              <a:rPr kumimoji="1" lang="ko-KR" altLang="en-US" sz="3200" dirty="0"/>
              <a:t> 기준</a:t>
            </a:r>
            <a:endParaRPr kumimoji="1" lang="en-US" altLang="ko-KR" sz="3200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Input: 500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Output: 500(</a:t>
            </a:r>
            <a:r>
              <a:rPr kumimoji="1" lang="ko-KR" altLang="en-US" dirty="0"/>
              <a:t>토큰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양자화 비적용 시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148GB</a:t>
            </a:r>
            <a:r>
              <a:rPr kumimoji="1" lang="ko-KR" altLang="en-US" dirty="0"/>
              <a:t> 정도의 </a:t>
            </a:r>
            <a:r>
              <a:rPr kumimoji="1" lang="en-US" altLang="ko-KR" dirty="0"/>
              <a:t>VRAM</a:t>
            </a:r>
            <a:r>
              <a:rPr kumimoji="1" lang="ko-KR" altLang="en-US" dirty="0"/>
              <a:t> 요구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28B89-9E02-7236-D275-9B227CDAC6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r>
              <a:rPr kumimoji="1" lang="ko-KR" altLang="en-US" dirty="0"/>
              <a:t> </a:t>
            </a:r>
            <a:r>
              <a:rPr kumimoji="1" lang="en-US" altLang="ko-KR" dirty="0"/>
              <a:t>VRAM</a:t>
            </a:r>
            <a:r>
              <a:rPr kumimoji="1" lang="ko-KR" altLang="en-US" dirty="0"/>
              <a:t> 예측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AB36DF8-EB59-50F7-EFA4-45445DE3AF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205683A-6718-3EE0-1B18-8CD56CA014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23CE46B-D756-8A94-30D8-2B0E28097B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62A65-708C-9FAB-3E13-10FB1F16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395" y="1609344"/>
            <a:ext cx="10714820" cy="84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자주색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아카데미 강의자료 테마글꼴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용어설명 O">
  <a:themeElements>
    <a:clrScheme name="자주색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아카데미 강의자료 테마글꼴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 algn="l">
          <a:defRPr sz="3800" b="1" i="0" dirty="0">
            <a:solidFill>
              <a:schemeClr val="bg1"/>
            </a:solidFill>
            <a:latin typeface="Elice DX Neolli OTF Bold" panose="020B0600000101010101" pitchFamily="34" charset="-127"/>
            <a:ea typeface="Elice DX Neolli OTF Bold" panose="020B0600000101010101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000A64196B6445BF91521FAA62F432" ma:contentTypeVersion="0" ma:contentTypeDescription="Create a new document." ma:contentTypeScope="" ma:versionID="d6489bfd5352ff83a4cd3ba26c8fe5c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124EF6-8757-433A-9540-945C0135A2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D4A7A4C-E8E7-4366-BA68-C38BF58C0E1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DFF0F44-EEE5-48BA-A538-3827E25B99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9234</TotalTime>
  <Words>3801</Words>
  <Application>Microsoft Macintosh PowerPoint</Application>
  <PresentationFormat>사용자 지정</PresentationFormat>
  <Paragraphs>515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76</vt:i4>
      </vt:variant>
    </vt:vector>
  </HeadingPairs>
  <TitlesOfParts>
    <vt:vector size="88" baseType="lpstr">
      <vt:lpstr>Pretendard SemiBold</vt:lpstr>
      <vt:lpstr>Cambria Math</vt:lpstr>
      <vt:lpstr>Elice DX Neolli OTF Medium</vt:lpstr>
      <vt:lpstr>Elice DX Neolli OTF Bold</vt:lpstr>
      <vt:lpstr>Calibri</vt:lpstr>
      <vt:lpstr>Pretendard Medium</vt:lpstr>
      <vt:lpstr>Pretendard</vt:lpstr>
      <vt:lpstr>Gowun Dodum</vt:lpstr>
      <vt:lpstr>Roboto</vt:lpstr>
      <vt:lpstr>Arial</vt:lpstr>
      <vt:lpstr>Office 테마</vt:lpstr>
      <vt:lpstr>1_용어설명 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Elice</dc:creator>
  <cp:keywords/>
  <dc:description/>
  <cp:lastModifiedBy>E1260</cp:lastModifiedBy>
  <cp:revision>388</cp:revision>
  <cp:lastPrinted>2022-04-28T05:30:32Z</cp:lastPrinted>
  <dcterms:created xsi:type="dcterms:W3CDTF">2022-03-22T05:36:45Z</dcterms:created>
  <dcterms:modified xsi:type="dcterms:W3CDTF">2024-08-16T18:08:45Z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0x010100ED000A64196B6445BF91521FAA62F432</vt:lpwstr>
  </property>
</Properties>
</file>